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7" r:id="rId2"/>
    <p:sldId id="383" r:id="rId3"/>
    <p:sldId id="384" r:id="rId4"/>
    <p:sldId id="385" r:id="rId5"/>
    <p:sldId id="405" r:id="rId6"/>
    <p:sldId id="406" r:id="rId7"/>
    <p:sldId id="407" r:id="rId8"/>
    <p:sldId id="408" r:id="rId9"/>
    <p:sldId id="409" r:id="rId1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Hanauer" initials="JH" lastIdx="2" clrIdx="0">
    <p:extLst>
      <p:ext uri="{19B8F6BF-5375-455C-9EA6-DF929625EA0E}">
        <p15:presenceInfo xmlns:p15="http://schemas.microsoft.com/office/powerpoint/2012/main" userId="S::JulietteHanauer@cnosf.org::f5329855-7fd1-4bc5-b8f4-8bc3f91f07d2" providerId="AD"/>
      </p:ext>
    </p:extLst>
  </p:cmAuthor>
  <p:cmAuthor id="2" name="Solène Briel" initials="SB" lastIdx="1" clrIdx="1">
    <p:extLst>
      <p:ext uri="{19B8F6BF-5375-455C-9EA6-DF929625EA0E}">
        <p15:presenceInfo xmlns:p15="http://schemas.microsoft.com/office/powerpoint/2012/main" userId="S::SoleneBriel@cnosf.org::eeed3924-d6e6-49d3-87a7-b6e5e769d6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048"/>
    <a:srgbClr val="F18907"/>
    <a:srgbClr val="0081C8"/>
    <a:srgbClr val="050E27"/>
    <a:srgbClr val="FFFFFF"/>
    <a:srgbClr val="0063A4"/>
    <a:srgbClr val="9B9B9B"/>
    <a:srgbClr val="6E6E6E"/>
    <a:srgbClr val="F0F0F0"/>
    <a:srgbClr val="C85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EE48-4E68-9343-AEBE-A8480D8633D2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NOSF_POWERPOIN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3767844" y="1727300"/>
            <a:ext cx="4843862" cy="44585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baseline="0">
                <a:solidFill>
                  <a:srgbClr val="182048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767844" y="2188447"/>
            <a:ext cx="4843862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NOSF_POWERPOINT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97378" y="1268755"/>
            <a:ext cx="4421720" cy="4458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baseline="0">
                <a:solidFill>
                  <a:srgbClr val="182048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3338" y="1725710"/>
            <a:ext cx="4410722" cy="359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976643"/>
            <a:ext cx="8251156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600" b="0" baseline="0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9956" y="1591916"/>
            <a:ext cx="8250554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1C8"/>
              </a:buClr>
              <a:buNone/>
              <a:defRPr sz="1400">
                <a:solidFill>
                  <a:srgbClr val="182048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400">
                <a:solidFill>
                  <a:srgbClr val="182048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0081C8"/>
              </a:buClr>
              <a:defRPr sz="1200">
                <a:solidFill>
                  <a:srgbClr val="182048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200" i="1">
                <a:solidFill>
                  <a:srgbClr val="182048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0081C8"/>
              </a:buClr>
              <a:buFont typeface="Courier New"/>
              <a:buChar char="o"/>
              <a:defRPr sz="1000">
                <a:solidFill>
                  <a:srgbClr val="18204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426789" y="602846"/>
            <a:ext cx="8251157" cy="4088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182048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976643"/>
            <a:ext cx="8251156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600" b="0" baseline="0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6630" y="1565275"/>
            <a:ext cx="47228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857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473700" y="1565275"/>
            <a:ext cx="3212387" cy="41148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81C8"/>
              </a:buClr>
              <a:buFont typeface="Arial"/>
              <a:buChar char="•"/>
              <a:defRPr sz="1400">
                <a:solidFill>
                  <a:srgbClr val="182048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26789" y="602846"/>
            <a:ext cx="8251157" cy="4088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182048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976643"/>
            <a:ext cx="8251156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600" b="0" baseline="0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7393" y="1591916"/>
            <a:ext cx="3756908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1C8"/>
              </a:buClr>
              <a:buNone/>
              <a:defRPr sz="1400">
                <a:solidFill>
                  <a:srgbClr val="182048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400">
                <a:solidFill>
                  <a:srgbClr val="182048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0081C8"/>
              </a:buClr>
              <a:defRPr sz="1200">
                <a:solidFill>
                  <a:srgbClr val="182048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200" i="1">
                <a:solidFill>
                  <a:srgbClr val="182048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0081C8"/>
              </a:buClr>
              <a:buFont typeface="Courier New"/>
              <a:buChar char="o"/>
              <a:defRPr sz="1000">
                <a:solidFill>
                  <a:srgbClr val="18204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1"/>
          </p:nvPr>
        </p:nvSpPr>
        <p:spPr>
          <a:xfrm>
            <a:off x="4904548" y="1591916"/>
            <a:ext cx="3756908" cy="46799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1C8"/>
              </a:buClr>
              <a:buNone/>
              <a:defRPr sz="1400">
                <a:solidFill>
                  <a:srgbClr val="182048"/>
                </a:solidFill>
                <a:latin typeface="Arial"/>
                <a:cs typeface="Arial"/>
              </a:defRPr>
            </a:lvl1pPr>
            <a:lvl2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400">
                <a:solidFill>
                  <a:srgbClr val="182048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0081C8"/>
              </a:buClr>
              <a:defRPr sz="1200">
                <a:solidFill>
                  <a:srgbClr val="182048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0081C8"/>
              </a:buClr>
              <a:buFont typeface="Arial" panose="020B0604020202020204" pitchFamily="34" charset="0"/>
              <a:buChar char="•"/>
              <a:defRPr sz="1200" i="1">
                <a:solidFill>
                  <a:srgbClr val="182048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0081C8"/>
              </a:buClr>
              <a:buFont typeface="Courier New"/>
              <a:buChar char="o"/>
              <a:defRPr sz="1000">
                <a:solidFill>
                  <a:srgbClr val="18204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426789" y="602846"/>
            <a:ext cx="8251157" cy="4088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182048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976643"/>
            <a:ext cx="8251156" cy="3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600" b="0" baseline="0">
                <a:solidFill>
                  <a:srgbClr val="0081C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NOSF_POWERPOINT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229993" y="1902183"/>
            <a:ext cx="4737100" cy="91151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000" b="1">
                <a:solidFill>
                  <a:srgbClr val="050E27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MESSAGE DE FIN DE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NOSF_POWERPOINT-03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149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 userDrawn="1"/>
        </p:nvSpPr>
        <p:spPr>
          <a:xfrm>
            <a:off x="6173529" y="6377346"/>
            <a:ext cx="27480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200" b="1" smtClean="0">
                <a:solidFill>
                  <a:srgbClr val="0081C8"/>
                </a:solidFill>
                <a:latin typeface="Arial"/>
                <a:cs typeface="Arial"/>
              </a:rPr>
              <a:t>‹N°›</a:t>
            </a:fld>
            <a:endParaRPr lang="fr-FR" sz="1200" b="1" dirty="0">
              <a:solidFill>
                <a:srgbClr val="0081C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54" r:id="rId4"/>
    <p:sldLayoutId id="2147483656" r:id="rId5"/>
    <p:sldLayoutId id="2147483661" r:id="rId6"/>
    <p:sldLayoutId id="21474836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B0A2D-7F47-4854-988B-B2B7704CF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62" y="2062840"/>
            <a:ext cx="6528274" cy="1161623"/>
          </a:xfrm>
        </p:spPr>
        <p:txBody>
          <a:bodyPr/>
          <a:lstStyle/>
          <a:p>
            <a:br>
              <a:rPr lang="fr-FR" b="0" i="1" dirty="0"/>
            </a:br>
            <a:r>
              <a:rPr lang="fr-FR" sz="2800" i="1" dirty="0"/>
              <a:t>	Le  dispositif </a:t>
            </a:r>
            <a:r>
              <a:rPr lang="fr-FR" sz="2800" i="1" dirty="0" err="1"/>
              <a:t>Pass’Sport</a:t>
            </a:r>
            <a:r>
              <a:rPr lang="fr-FR" sz="2800" i="1" dirty="0"/>
              <a:t> </a:t>
            </a:r>
            <a:br>
              <a:rPr lang="fr-FR" b="0" i="1" dirty="0"/>
            </a:br>
            <a:br>
              <a:rPr lang="fr-FR" b="0" i="1" dirty="0"/>
            </a:br>
            <a:endParaRPr lang="fr-FR" b="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12857A9-C52C-7B4E-8AF3-106E5E3150F2}"/>
              </a:ext>
            </a:extLst>
          </p:cNvPr>
          <p:cNvSpPr/>
          <p:nvPr/>
        </p:nvSpPr>
        <p:spPr>
          <a:xfrm>
            <a:off x="7495674" y="5197643"/>
            <a:ext cx="1130968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CB72E2-3AC9-2C4C-AD6C-394F7F8E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879" y="5294612"/>
            <a:ext cx="1462557" cy="11904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1409CC-A4B4-9E45-9929-794FDDE0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90" y="3283489"/>
            <a:ext cx="3516863" cy="19141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A020EF-ED41-684A-AF4E-4A75C166E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412288"/>
            <a:ext cx="869950" cy="11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9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971913-B67A-CA42-871C-766A1E9E6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48916"/>
            <a:ext cx="6364705" cy="6364705"/>
          </a:xfr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2822" y="518624"/>
            <a:ext cx="6704767" cy="9011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D6BE1D-3192-AF44-A242-2C73563D8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5"/>
          <a:stretch/>
        </p:blipFill>
        <p:spPr>
          <a:xfrm>
            <a:off x="749052" y="348916"/>
            <a:ext cx="7437515" cy="67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2822" y="518624"/>
            <a:ext cx="6704767" cy="9011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Espace réservé du contenu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DB38C7-258C-DB43-B26A-45B7BEABB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465" y="367415"/>
            <a:ext cx="6283070" cy="6490585"/>
          </a:xfrm>
        </p:spPr>
      </p:pic>
    </p:spTree>
    <p:extLst>
      <p:ext uri="{BB962C8B-B14F-4D97-AF65-F5344CB8AC3E}">
        <p14:creationId xmlns:p14="http://schemas.microsoft.com/office/powerpoint/2010/main" val="323632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2822" y="518624"/>
            <a:ext cx="6704767" cy="9011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A528A9-5BC1-2341-99AA-97BAF7E55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65" b="4394"/>
          <a:stretch/>
        </p:blipFill>
        <p:spPr>
          <a:xfrm>
            <a:off x="920416" y="396375"/>
            <a:ext cx="7303168" cy="6363950"/>
          </a:xfrm>
        </p:spPr>
      </p:pic>
    </p:spTree>
    <p:extLst>
      <p:ext uri="{BB962C8B-B14F-4D97-AF65-F5344CB8AC3E}">
        <p14:creationId xmlns:p14="http://schemas.microsoft.com/office/powerpoint/2010/main" val="213952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11262F-0B17-704F-BD3A-A5EBCF8A8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30" t="21669" r="4330" b="742"/>
          <a:stretch/>
        </p:blipFill>
        <p:spPr>
          <a:xfrm>
            <a:off x="1000204" y="423748"/>
            <a:ext cx="7589170" cy="6434252"/>
          </a:xfrm>
        </p:spPr>
      </p:pic>
    </p:spTree>
    <p:extLst>
      <p:ext uri="{BB962C8B-B14F-4D97-AF65-F5344CB8AC3E}">
        <p14:creationId xmlns:p14="http://schemas.microsoft.com/office/powerpoint/2010/main" val="305729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A0455E-6B10-2640-9FEC-E0A795D4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6" y="1994687"/>
            <a:ext cx="8250554" cy="4679997"/>
          </a:xfrm>
        </p:spPr>
        <p:txBody>
          <a:bodyPr/>
          <a:lstStyle/>
          <a:p>
            <a:r>
              <a:rPr lang="fr-FR" sz="2200" dirty="0">
                <a:latin typeface="Helvetica" pitchFamily="2" charset="0"/>
              </a:rPr>
              <a:t>1 - Je crée mon Compte Asso </a:t>
            </a:r>
          </a:p>
          <a:p>
            <a:r>
              <a:rPr lang="fr-FR" sz="2200" dirty="0">
                <a:latin typeface="Helvetica" pitchFamily="2" charset="0"/>
              </a:rPr>
              <a:t>		=&gt; compte </a:t>
            </a:r>
            <a:r>
              <a:rPr lang="fr-FR" sz="2200" dirty="0" err="1">
                <a:latin typeface="Helvetica" pitchFamily="2" charset="0"/>
              </a:rPr>
              <a:t>asso</a:t>
            </a:r>
            <a:r>
              <a:rPr lang="fr-FR" sz="2200" dirty="0">
                <a:latin typeface="Helvetica" pitchFamily="2" charset="0"/>
              </a:rPr>
              <a:t> simplifié si pas de compte </a:t>
            </a:r>
            <a:r>
              <a:rPr lang="fr-FR" sz="2200" dirty="0" err="1">
                <a:latin typeface="Helvetica" pitchFamily="2" charset="0"/>
              </a:rPr>
              <a:t>asso</a:t>
            </a:r>
            <a:r>
              <a:rPr lang="fr-FR" sz="2200" dirty="0">
                <a:latin typeface="Helvetica" pitchFamily="2" charset="0"/>
              </a:rPr>
              <a:t> existant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2 - Je référence ma structure comme volontaire au dispositif </a:t>
            </a:r>
            <a:r>
              <a:rPr lang="fr-FR" sz="2200" dirty="0" err="1">
                <a:latin typeface="Helvetica" pitchFamily="2" charset="0"/>
              </a:rPr>
              <a:t>Pass'Sport</a:t>
            </a:r>
            <a:endParaRPr lang="fr-FR" sz="2200" dirty="0">
              <a:latin typeface="Helvetica" pitchFamily="2" charset="0"/>
            </a:endParaRPr>
          </a:p>
          <a:p>
            <a:r>
              <a:rPr lang="fr-FR" sz="2200" dirty="0"/>
              <a:t>		=&gt;Consulter modifier les informations administratives</a:t>
            </a:r>
          </a:p>
          <a:p>
            <a:r>
              <a:rPr lang="fr-FR" sz="2200" dirty="0"/>
              <a:t>		=&gt; Identité </a:t>
            </a:r>
          </a:p>
          <a:p>
            <a:r>
              <a:rPr lang="fr-FR" sz="2200" dirty="0"/>
              <a:t>		=&gt; Autres Caractéristiques </a:t>
            </a:r>
          </a:p>
          <a:p>
            <a:r>
              <a:rPr lang="fr-FR" sz="2200" dirty="0"/>
              <a:t>		=&gt; Dispositif </a:t>
            </a:r>
            <a:r>
              <a:rPr lang="fr-FR" sz="2200" dirty="0" err="1"/>
              <a:t>Pass’Sport</a:t>
            </a:r>
            <a:r>
              <a:rPr lang="fr-FR" sz="2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6C653-E4E8-034F-8DB0-185BEB776451}"/>
              </a:ext>
            </a:extLst>
          </p:cNvPr>
          <p:cNvSpPr/>
          <p:nvPr/>
        </p:nvSpPr>
        <p:spPr>
          <a:xfrm>
            <a:off x="2286000" y="-495151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r>
              <a:rPr lang="fr-FR" dirty="0">
                <a:latin typeface="Helvetica" pitchFamily="2" charset="0"/>
              </a:rPr>
              <a:t> </a:t>
            </a: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8AD392-185A-134B-95D5-4B90725E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750087"/>
            <a:ext cx="1968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A0455E-6B10-2640-9FEC-E0A795D4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1414" y="490717"/>
            <a:ext cx="8250554" cy="4679997"/>
          </a:xfrm>
        </p:spPr>
        <p:txBody>
          <a:bodyPr/>
          <a:lstStyle/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6C653-E4E8-034F-8DB0-185BEB776451}"/>
              </a:ext>
            </a:extLst>
          </p:cNvPr>
          <p:cNvSpPr/>
          <p:nvPr/>
        </p:nvSpPr>
        <p:spPr>
          <a:xfrm>
            <a:off x="2286000" y="-495151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r>
              <a:rPr lang="fr-FR" dirty="0">
                <a:latin typeface="Helvetica" pitchFamily="2" charset="0"/>
              </a:rPr>
              <a:t> </a:t>
            </a: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  <a:p>
            <a:br>
              <a:rPr lang="fr-FR" dirty="0">
                <a:latin typeface="Helvetica" pitchFamily="2" charset="0"/>
              </a:rPr>
            </a:br>
            <a:endParaRPr lang="fr-FR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1E7C2-BAA7-8B47-9154-05167E0D188D}"/>
              </a:ext>
            </a:extLst>
          </p:cNvPr>
          <p:cNvSpPr/>
          <p:nvPr/>
        </p:nvSpPr>
        <p:spPr>
          <a:xfrm>
            <a:off x="467820" y="2212299"/>
            <a:ext cx="7478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3 - Je récupère le courrier que la famille a reçu </a:t>
            </a:r>
          </a:p>
          <a:p>
            <a:endParaRPr lang="fr-FR" sz="2400" dirty="0"/>
          </a:p>
          <a:p>
            <a:r>
              <a:rPr lang="fr-FR" sz="2400" dirty="0"/>
              <a:t>- Si un seul enfant concerné, je conserve l'original 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Si plusieurs enfants concernés ,je raye le nom de l'enfant concerné, je tamponne le courrier et je fais une copie du courrier 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Si la famille a perdu le courrier, la famille peut vous fournir un justificatif autre (allocation de rentrée scolaire par exemple)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FCF2BE-76CC-2E4C-8D59-9F5A89B2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335845"/>
            <a:ext cx="1968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5E6257-89C2-D64F-9F0A-329155F9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99" y="731944"/>
            <a:ext cx="8250554" cy="4679997"/>
          </a:xfrm>
        </p:spPr>
        <p:txBody>
          <a:bodyPr/>
          <a:lstStyle/>
          <a:p>
            <a:r>
              <a:rPr lang="fr-FR" sz="2200" dirty="0"/>
              <a:t>4 – A partir du 1</a:t>
            </a:r>
            <a:r>
              <a:rPr lang="fr-FR" sz="2200" baseline="30000" dirty="0"/>
              <a:t>er</a:t>
            </a:r>
            <a:r>
              <a:rPr lang="fr-FR" sz="2200" dirty="0"/>
              <a:t> Septembre, je saisis les 50 euros du </a:t>
            </a:r>
            <a:r>
              <a:rPr lang="fr-FR" sz="2200" dirty="0" err="1"/>
              <a:t>Pass'Sport</a:t>
            </a:r>
            <a:r>
              <a:rPr lang="fr-FR" sz="2200" dirty="0"/>
              <a:t> par jeune sur le Compte Asso jusqu'au 30 Novembre 2021. </a:t>
            </a:r>
          </a:p>
          <a:p>
            <a:endParaRPr lang="fr-FR" sz="2200" dirty="0"/>
          </a:p>
          <a:p>
            <a:r>
              <a:rPr lang="fr-FR" sz="2200" dirty="0"/>
              <a:t>Pour trouver la subvention </a:t>
            </a:r>
            <a:r>
              <a:rPr lang="fr-FR" sz="2200" b="1" dirty="0">
                <a:solidFill>
                  <a:srgbClr val="FF0000"/>
                </a:solidFill>
              </a:rPr>
              <a:t>code 2783</a:t>
            </a:r>
          </a:p>
          <a:p>
            <a:endParaRPr lang="fr-FR" sz="2200" dirty="0"/>
          </a:p>
          <a:p>
            <a:r>
              <a:rPr lang="fr-FR" sz="2200" dirty="0"/>
              <a:t>Je saisis les informations concernant le jeune (nom, prénom, date de naissance…)</a:t>
            </a:r>
          </a:p>
          <a:p>
            <a:r>
              <a:rPr lang="fr-FR" sz="2200" dirty="0"/>
              <a:t>Puis j’appuie sur </a:t>
            </a:r>
            <a:r>
              <a:rPr lang="fr-FR" sz="2200" b="1" dirty="0"/>
              <a:t>+</a:t>
            </a:r>
            <a:r>
              <a:rPr lang="fr-FR" sz="2200" dirty="0"/>
              <a:t> pour saisir un deuxième jeune</a:t>
            </a:r>
          </a:p>
          <a:p>
            <a:endParaRPr lang="fr-FR" sz="2200" dirty="0"/>
          </a:p>
          <a:p>
            <a:r>
              <a:rPr lang="fr-FR" sz="2200" dirty="0"/>
              <a:t>J’appuie sur suivant seulement le 13 octobre ou le 30 novembre pour transmettre les informations</a:t>
            </a:r>
          </a:p>
          <a:p>
            <a:r>
              <a:rPr lang="fr-FR" sz="2200" dirty="0"/>
              <a:t>Deux vagues de saisie : </a:t>
            </a:r>
          </a:p>
          <a:p>
            <a:r>
              <a:rPr lang="fr-FR" sz="2200" dirty="0"/>
              <a:t> 	- la première jusqu’au 13 octobre pour un paiement en novembre</a:t>
            </a:r>
          </a:p>
          <a:p>
            <a:r>
              <a:rPr lang="fr-FR" sz="2200" dirty="0"/>
              <a:t>	-  la deuxième fin novembre pour un paiement en décembre. </a:t>
            </a:r>
          </a:p>
          <a:p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72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777434-6EF0-7649-8464-57053395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99" y="590430"/>
            <a:ext cx="8250554" cy="4679997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endParaRPr lang="fr-FR" sz="2800" dirty="0"/>
          </a:p>
          <a:p>
            <a:r>
              <a:rPr lang="fr-FR" sz="2800" dirty="0"/>
              <a:t>5 - Après vérification par la DRAJES, le CDOS, tiers payeur, vous verse la subvention par virement bancaire selon le calendrier </a:t>
            </a:r>
            <a:r>
              <a:rPr lang="fr-FR" sz="2800" dirty="0" err="1"/>
              <a:t>prédifini</a:t>
            </a:r>
            <a:r>
              <a:rPr lang="fr-FR" sz="2800" dirty="0"/>
              <a:t>.</a:t>
            </a:r>
          </a:p>
          <a:p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824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6997</TotalTime>
  <Words>321</Words>
  <Application>Microsoft Macintosh PowerPoint</Application>
  <PresentationFormat>Affichage à l'écran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Helvetica</vt:lpstr>
      <vt:lpstr>Thème Office</vt:lpstr>
      <vt:lpstr>  Le  dispositif Pass’Sport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Sébastien CHAUVET</cp:lastModifiedBy>
  <cp:revision>355</cp:revision>
  <cp:lastPrinted>2019-11-14T14:39:38Z</cp:lastPrinted>
  <dcterms:created xsi:type="dcterms:W3CDTF">2015-04-01T15:55:56Z</dcterms:created>
  <dcterms:modified xsi:type="dcterms:W3CDTF">2021-09-08T17:37:12Z</dcterms:modified>
</cp:coreProperties>
</file>