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377" r:id="rId2"/>
    <p:sldId id="383" r:id="rId3"/>
    <p:sldId id="384" r:id="rId4"/>
    <p:sldId id="385" r:id="rId5"/>
    <p:sldId id="405" r:id="rId6"/>
    <p:sldId id="406" r:id="rId7"/>
    <p:sldId id="407" r:id="rId8"/>
    <p:sldId id="408" r:id="rId9"/>
    <p:sldId id="409" r:id="rId10"/>
  </p:sldIdLst>
  <p:sldSz cx="9144000" cy="6858000" type="screen4x3"/>
  <p:notesSz cx="6797675" cy="9926638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liette Hanauer" initials="JH" lastIdx="2" clrIdx="0">
    <p:extLst>
      <p:ext uri="{19B8F6BF-5375-455C-9EA6-DF929625EA0E}">
        <p15:presenceInfo xmlns:p15="http://schemas.microsoft.com/office/powerpoint/2012/main" userId="S::JulietteHanauer@cnosf.org::f5329855-7fd1-4bc5-b8f4-8bc3f91f07d2" providerId="AD"/>
      </p:ext>
    </p:extLst>
  </p:cmAuthor>
  <p:cmAuthor id="2" name="Solène Briel" initials="SB" lastIdx="1" clrIdx="1">
    <p:extLst>
      <p:ext uri="{19B8F6BF-5375-455C-9EA6-DF929625EA0E}">
        <p15:presenceInfo xmlns:p15="http://schemas.microsoft.com/office/powerpoint/2012/main" userId="S::SoleneBriel@cnosf.org::eeed3924-d6e6-49d3-87a7-b6e5e769d6c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82048"/>
    <a:srgbClr val="F18907"/>
    <a:srgbClr val="0081C8"/>
    <a:srgbClr val="050E27"/>
    <a:srgbClr val="FFFFFF"/>
    <a:srgbClr val="0063A4"/>
    <a:srgbClr val="9B9B9B"/>
    <a:srgbClr val="6E6E6E"/>
    <a:srgbClr val="F0F0F0"/>
    <a:srgbClr val="C85A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37"/>
    <p:restoredTop sz="94648"/>
  </p:normalViewPr>
  <p:slideViewPr>
    <p:cSldViewPr snapToGrid="0" snapToObjects="1">
      <p:cViewPr varScale="1">
        <p:scale>
          <a:sx n="117" d="100"/>
          <a:sy n="117" d="100"/>
        </p:scale>
        <p:origin x="1448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53" d="100"/>
          <a:sy n="53" d="100"/>
        </p:scale>
        <p:origin x="263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D55F6C-C462-EC4E-A672-E3DA8C1B46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096214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71EE48-4E68-9343-AEBE-A8480D8633D2}" type="datetimeFigureOut">
              <a:rPr lang="fr-FR" smtClean="0"/>
              <a:t>08/09/2021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6A8BE8-4E5E-3440-A5E7-AA67017625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250516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CNOSF_POWERPOINT-01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7451"/>
          </a:xfrm>
          <a:prstGeom prst="rect">
            <a:avLst/>
          </a:prstGeom>
        </p:spPr>
      </p:pic>
      <p:sp>
        <p:nvSpPr>
          <p:cNvPr id="10" name="Titre 1"/>
          <p:cNvSpPr>
            <a:spLocks noGrp="1"/>
          </p:cNvSpPr>
          <p:nvPr>
            <p:ph type="ctrTitle" hasCustomPrompt="1"/>
          </p:nvPr>
        </p:nvSpPr>
        <p:spPr>
          <a:xfrm>
            <a:off x="3767844" y="1727300"/>
            <a:ext cx="4843862" cy="445859"/>
          </a:xfrm>
          <a:prstGeom prst="rect">
            <a:avLst/>
          </a:prstGeom>
        </p:spPr>
        <p:txBody>
          <a:bodyPr>
            <a:normAutofit/>
          </a:bodyPr>
          <a:lstStyle>
            <a:lvl1pPr algn="r">
              <a:defRPr sz="2000" b="1" baseline="0">
                <a:solidFill>
                  <a:srgbClr val="182048"/>
                </a:solidFill>
                <a:latin typeface="Arial"/>
                <a:cs typeface="Arial"/>
              </a:defRPr>
            </a:lvl1pPr>
          </a:lstStyle>
          <a:p>
            <a:r>
              <a:rPr lang="fr-FR" dirty="0"/>
              <a:t>TITRE DE LA PRESENTATION</a:t>
            </a:r>
          </a:p>
        </p:txBody>
      </p:sp>
      <p:sp>
        <p:nvSpPr>
          <p:cNvPr id="11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767844" y="2188447"/>
            <a:ext cx="4843862" cy="3592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800" b="1">
                <a:solidFill>
                  <a:srgbClr val="0081C8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SOUS-TITRE</a:t>
            </a:r>
          </a:p>
        </p:txBody>
      </p:sp>
    </p:spTree>
    <p:extLst>
      <p:ext uri="{BB962C8B-B14F-4D97-AF65-F5344CB8AC3E}">
        <p14:creationId xmlns:p14="http://schemas.microsoft.com/office/powerpoint/2010/main" val="545723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tré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NOSF_POWERPOINT-02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7451"/>
          </a:xfrm>
          <a:prstGeom prst="rect">
            <a:avLst/>
          </a:prstGeom>
        </p:spPr>
      </p:pic>
      <p:sp>
        <p:nvSpPr>
          <p:cNvPr id="9" name="Titre 1"/>
          <p:cNvSpPr>
            <a:spLocks noGrp="1"/>
          </p:cNvSpPr>
          <p:nvPr>
            <p:ph type="ctrTitle" hasCustomPrompt="1"/>
          </p:nvPr>
        </p:nvSpPr>
        <p:spPr>
          <a:xfrm>
            <a:off x="197378" y="1268755"/>
            <a:ext cx="4421720" cy="44585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defRPr sz="2000" b="1" baseline="0">
                <a:solidFill>
                  <a:srgbClr val="182048"/>
                </a:solidFill>
                <a:latin typeface="Arial"/>
                <a:cs typeface="Arial"/>
              </a:defRPr>
            </a:lvl1pPr>
          </a:lstStyle>
          <a:p>
            <a:r>
              <a:rPr lang="fr-FR" dirty="0"/>
              <a:t>TITRE DU CHAPITRE</a:t>
            </a:r>
          </a:p>
        </p:txBody>
      </p:sp>
      <p:sp>
        <p:nvSpPr>
          <p:cNvPr id="10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213338" y="1725710"/>
            <a:ext cx="4410722" cy="3592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 b="1">
                <a:solidFill>
                  <a:srgbClr val="0081C8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SOUS-TITRE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1644594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courante 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ous-titre 2"/>
          <p:cNvSpPr>
            <a:spLocks noGrp="1"/>
          </p:cNvSpPr>
          <p:nvPr>
            <p:ph type="subTitle" idx="10" hasCustomPrompt="1"/>
          </p:nvPr>
        </p:nvSpPr>
        <p:spPr>
          <a:xfrm>
            <a:off x="426790" y="976643"/>
            <a:ext cx="8251156" cy="3865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Font typeface="Arial"/>
              <a:buNone/>
              <a:defRPr sz="1600" b="0" baseline="0">
                <a:solidFill>
                  <a:srgbClr val="0081C8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SOUS-TITRE DE LA PAGE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4077063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courante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2"/>
          <p:cNvSpPr>
            <a:spLocks noGrp="1"/>
          </p:cNvSpPr>
          <p:nvPr>
            <p:ph idx="1"/>
          </p:nvPr>
        </p:nvSpPr>
        <p:spPr>
          <a:xfrm>
            <a:off x="459956" y="1591916"/>
            <a:ext cx="8250554" cy="4679997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0081C8"/>
              </a:buClr>
              <a:buNone/>
              <a:defRPr sz="1400">
                <a:solidFill>
                  <a:srgbClr val="182048"/>
                </a:solidFill>
                <a:latin typeface="Arial"/>
                <a:cs typeface="Arial"/>
              </a:defRPr>
            </a:lvl1pPr>
            <a:lvl2pPr marL="447675" indent="-180975">
              <a:buClr>
                <a:srgbClr val="0081C8"/>
              </a:buClr>
              <a:buFont typeface="Arial" panose="020B0604020202020204" pitchFamily="34" charset="0"/>
              <a:buChar char="•"/>
              <a:defRPr sz="1400">
                <a:solidFill>
                  <a:srgbClr val="182048"/>
                </a:solidFill>
                <a:latin typeface="Arial"/>
                <a:cs typeface="Arial"/>
              </a:defRPr>
            </a:lvl2pPr>
            <a:lvl3pPr marL="447675" indent="-180975">
              <a:buClr>
                <a:srgbClr val="0081C8"/>
              </a:buClr>
              <a:defRPr sz="1200">
                <a:solidFill>
                  <a:srgbClr val="182048"/>
                </a:solidFill>
                <a:latin typeface="Arial"/>
                <a:cs typeface="Arial"/>
              </a:defRPr>
            </a:lvl3pPr>
            <a:lvl4pPr marL="447675" indent="-180975">
              <a:buClr>
                <a:srgbClr val="0081C8"/>
              </a:buClr>
              <a:buFont typeface="Arial" panose="020B0604020202020204" pitchFamily="34" charset="0"/>
              <a:buChar char="•"/>
              <a:defRPr sz="1200" i="1">
                <a:solidFill>
                  <a:srgbClr val="182048"/>
                </a:solidFill>
                <a:latin typeface="Arial"/>
                <a:cs typeface="Arial"/>
              </a:defRPr>
            </a:lvl4pPr>
            <a:lvl5pPr marL="809625" indent="-180975">
              <a:buClr>
                <a:srgbClr val="0081C8"/>
              </a:buClr>
              <a:buFont typeface="Courier New"/>
              <a:buChar char="o"/>
              <a:defRPr sz="1000">
                <a:solidFill>
                  <a:srgbClr val="182048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7" name="Titre 1"/>
          <p:cNvSpPr>
            <a:spLocks noGrp="1"/>
          </p:cNvSpPr>
          <p:nvPr>
            <p:ph type="ctrTitle" hasCustomPrompt="1"/>
          </p:nvPr>
        </p:nvSpPr>
        <p:spPr>
          <a:xfrm>
            <a:off x="426789" y="602846"/>
            <a:ext cx="8251157" cy="40883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000" b="1" baseline="0">
                <a:solidFill>
                  <a:srgbClr val="182048"/>
                </a:solidFill>
                <a:latin typeface="Arial"/>
                <a:cs typeface="Arial"/>
              </a:defRPr>
            </a:lvl1pPr>
          </a:lstStyle>
          <a:p>
            <a:r>
              <a:rPr lang="fr-FR" dirty="0"/>
              <a:t>TITRE DE LA PAGE </a:t>
            </a:r>
          </a:p>
        </p:txBody>
      </p:sp>
      <p:sp>
        <p:nvSpPr>
          <p:cNvPr id="8" name="Sous-titre 2"/>
          <p:cNvSpPr>
            <a:spLocks noGrp="1"/>
          </p:cNvSpPr>
          <p:nvPr>
            <p:ph type="subTitle" idx="10" hasCustomPrompt="1"/>
          </p:nvPr>
        </p:nvSpPr>
        <p:spPr>
          <a:xfrm>
            <a:off x="426790" y="976643"/>
            <a:ext cx="8251156" cy="3865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Font typeface="Arial"/>
              <a:buNone/>
              <a:defRPr sz="1600" b="0" baseline="0">
                <a:solidFill>
                  <a:srgbClr val="0081C8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SOUS-TITRE DE LA PAGE</a:t>
            </a:r>
          </a:p>
        </p:txBody>
      </p:sp>
    </p:spTree>
    <p:extLst>
      <p:ext uri="{BB962C8B-B14F-4D97-AF65-F5344CB8AC3E}">
        <p14:creationId xmlns:p14="http://schemas.microsoft.com/office/powerpoint/2010/main" val="236624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courante 1 visuel et légen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426630" y="1565275"/>
            <a:ext cx="4722812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002857"/>
                </a:solidFill>
                <a:latin typeface="Arial"/>
                <a:cs typeface="Arial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14" name="Espace réservé du contenu 2"/>
          <p:cNvSpPr>
            <a:spLocks noGrp="1"/>
          </p:cNvSpPr>
          <p:nvPr>
            <p:ph idx="11" hasCustomPrompt="1"/>
          </p:nvPr>
        </p:nvSpPr>
        <p:spPr>
          <a:xfrm>
            <a:off x="5473700" y="1565275"/>
            <a:ext cx="3212387" cy="4114800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081C8"/>
              </a:buClr>
              <a:buFont typeface="Arial"/>
              <a:buChar char="•"/>
              <a:defRPr sz="1400">
                <a:solidFill>
                  <a:srgbClr val="182048"/>
                </a:solidFill>
                <a:latin typeface="Arial"/>
                <a:cs typeface="Arial"/>
              </a:defRPr>
            </a:lvl1pPr>
            <a:lvl2pPr marL="447675" indent="-180975">
              <a:buClr>
                <a:srgbClr val="C85A19"/>
              </a:buClr>
              <a:buFont typeface="Arial" panose="020B0604020202020204" pitchFamily="34" charset="0"/>
              <a:buChar char="•"/>
              <a:defRPr sz="1400">
                <a:solidFill>
                  <a:srgbClr val="002857"/>
                </a:solidFill>
                <a:latin typeface="+mn-lt"/>
              </a:defRPr>
            </a:lvl2pPr>
            <a:lvl3pPr marL="447675" indent="-180975">
              <a:buClr>
                <a:srgbClr val="C85A19"/>
              </a:buClr>
              <a:defRPr sz="1200">
                <a:solidFill>
                  <a:srgbClr val="002857"/>
                </a:solidFill>
                <a:latin typeface="+mn-lt"/>
              </a:defRPr>
            </a:lvl3pPr>
            <a:lvl4pPr marL="447675" indent="-180975">
              <a:buClr>
                <a:srgbClr val="C85A19"/>
              </a:buClr>
              <a:buFont typeface="Arial" panose="020B0604020202020204" pitchFamily="34" charset="0"/>
              <a:buChar char="•"/>
              <a:defRPr sz="1200" i="1">
                <a:solidFill>
                  <a:srgbClr val="002857"/>
                </a:solidFill>
                <a:latin typeface="+mn-lt"/>
              </a:defRPr>
            </a:lvl4pPr>
            <a:lvl5pPr marL="809625" indent="-180975">
              <a:buClr>
                <a:srgbClr val="C85A19"/>
              </a:buClr>
              <a:buFont typeface="Courier New"/>
              <a:buChar char="o"/>
              <a:defRPr sz="1000">
                <a:solidFill>
                  <a:srgbClr val="002857"/>
                </a:solidFill>
                <a:latin typeface="+mn-lt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11" name="Titre 1"/>
          <p:cNvSpPr>
            <a:spLocks noGrp="1"/>
          </p:cNvSpPr>
          <p:nvPr>
            <p:ph type="ctrTitle" hasCustomPrompt="1"/>
          </p:nvPr>
        </p:nvSpPr>
        <p:spPr>
          <a:xfrm>
            <a:off x="426789" y="602846"/>
            <a:ext cx="8251157" cy="40883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000" b="1" baseline="0">
                <a:solidFill>
                  <a:srgbClr val="182048"/>
                </a:solidFill>
                <a:latin typeface="Arial"/>
                <a:cs typeface="Arial"/>
              </a:defRPr>
            </a:lvl1pPr>
          </a:lstStyle>
          <a:p>
            <a:r>
              <a:rPr lang="fr-FR" dirty="0"/>
              <a:t>TITRE DE LA PAGE </a:t>
            </a:r>
          </a:p>
        </p:txBody>
      </p:sp>
      <p:sp>
        <p:nvSpPr>
          <p:cNvPr id="12" name="Sous-titre 2"/>
          <p:cNvSpPr>
            <a:spLocks noGrp="1"/>
          </p:cNvSpPr>
          <p:nvPr>
            <p:ph type="subTitle" idx="10" hasCustomPrompt="1"/>
          </p:nvPr>
        </p:nvSpPr>
        <p:spPr>
          <a:xfrm>
            <a:off x="426790" y="976643"/>
            <a:ext cx="8251156" cy="3865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Font typeface="Arial"/>
              <a:buNone/>
              <a:defRPr sz="1600" b="0" baseline="0">
                <a:solidFill>
                  <a:srgbClr val="0081C8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SOUS-TITRE DE LA PAGE</a:t>
            </a:r>
          </a:p>
        </p:txBody>
      </p:sp>
    </p:spTree>
    <p:extLst>
      <p:ext uri="{BB962C8B-B14F-4D97-AF65-F5344CB8AC3E}">
        <p14:creationId xmlns:p14="http://schemas.microsoft.com/office/powerpoint/2010/main" val="3302620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courante 2 colonnes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contenu 2"/>
          <p:cNvSpPr>
            <a:spLocks noGrp="1"/>
          </p:cNvSpPr>
          <p:nvPr>
            <p:ph idx="1"/>
          </p:nvPr>
        </p:nvSpPr>
        <p:spPr>
          <a:xfrm>
            <a:off x="427393" y="1591916"/>
            <a:ext cx="3756908" cy="4679997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0081C8"/>
              </a:buClr>
              <a:buNone/>
              <a:defRPr sz="1400">
                <a:solidFill>
                  <a:srgbClr val="182048"/>
                </a:solidFill>
                <a:latin typeface="Arial"/>
                <a:cs typeface="Arial"/>
              </a:defRPr>
            </a:lvl1pPr>
            <a:lvl2pPr marL="447675" indent="-180975">
              <a:buClr>
                <a:srgbClr val="0081C8"/>
              </a:buClr>
              <a:buFont typeface="Arial" panose="020B0604020202020204" pitchFamily="34" charset="0"/>
              <a:buChar char="•"/>
              <a:defRPr sz="1400">
                <a:solidFill>
                  <a:srgbClr val="182048"/>
                </a:solidFill>
                <a:latin typeface="Arial"/>
                <a:cs typeface="Arial"/>
              </a:defRPr>
            </a:lvl2pPr>
            <a:lvl3pPr marL="447675" indent="-180975">
              <a:buClr>
                <a:srgbClr val="0081C8"/>
              </a:buClr>
              <a:defRPr sz="1200">
                <a:solidFill>
                  <a:srgbClr val="182048"/>
                </a:solidFill>
                <a:latin typeface="Arial"/>
                <a:cs typeface="Arial"/>
              </a:defRPr>
            </a:lvl3pPr>
            <a:lvl4pPr marL="447675" indent="-180975">
              <a:buClr>
                <a:srgbClr val="0081C8"/>
              </a:buClr>
              <a:buFont typeface="Arial" panose="020B0604020202020204" pitchFamily="34" charset="0"/>
              <a:buChar char="•"/>
              <a:defRPr sz="1200" i="1">
                <a:solidFill>
                  <a:srgbClr val="182048"/>
                </a:solidFill>
                <a:latin typeface="Arial"/>
                <a:cs typeface="Arial"/>
              </a:defRPr>
            </a:lvl4pPr>
            <a:lvl5pPr marL="809625" indent="-180975">
              <a:buClr>
                <a:srgbClr val="0081C8"/>
              </a:buClr>
              <a:buFont typeface="Courier New"/>
              <a:buChar char="o"/>
              <a:defRPr sz="1000">
                <a:solidFill>
                  <a:srgbClr val="182048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2" name="Espace réservé du contenu 2"/>
          <p:cNvSpPr>
            <a:spLocks noGrp="1"/>
          </p:cNvSpPr>
          <p:nvPr>
            <p:ph idx="11"/>
          </p:nvPr>
        </p:nvSpPr>
        <p:spPr>
          <a:xfrm>
            <a:off x="4904548" y="1591916"/>
            <a:ext cx="3756908" cy="4679997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0081C8"/>
              </a:buClr>
              <a:buNone/>
              <a:defRPr sz="1400">
                <a:solidFill>
                  <a:srgbClr val="182048"/>
                </a:solidFill>
                <a:latin typeface="Arial"/>
                <a:cs typeface="Arial"/>
              </a:defRPr>
            </a:lvl1pPr>
            <a:lvl2pPr marL="447675" indent="-180975">
              <a:buClr>
                <a:srgbClr val="0081C8"/>
              </a:buClr>
              <a:buFont typeface="Arial" panose="020B0604020202020204" pitchFamily="34" charset="0"/>
              <a:buChar char="•"/>
              <a:defRPr sz="1400">
                <a:solidFill>
                  <a:srgbClr val="182048"/>
                </a:solidFill>
                <a:latin typeface="Arial"/>
                <a:cs typeface="Arial"/>
              </a:defRPr>
            </a:lvl2pPr>
            <a:lvl3pPr marL="447675" indent="-180975">
              <a:buClr>
                <a:srgbClr val="0081C8"/>
              </a:buClr>
              <a:defRPr sz="1200">
                <a:solidFill>
                  <a:srgbClr val="182048"/>
                </a:solidFill>
                <a:latin typeface="Arial"/>
                <a:cs typeface="Arial"/>
              </a:defRPr>
            </a:lvl3pPr>
            <a:lvl4pPr marL="447675" indent="-180975">
              <a:buClr>
                <a:srgbClr val="0081C8"/>
              </a:buClr>
              <a:buFont typeface="Arial" panose="020B0604020202020204" pitchFamily="34" charset="0"/>
              <a:buChar char="•"/>
              <a:defRPr sz="1200" i="1">
                <a:solidFill>
                  <a:srgbClr val="182048"/>
                </a:solidFill>
                <a:latin typeface="Arial"/>
                <a:cs typeface="Arial"/>
              </a:defRPr>
            </a:lvl4pPr>
            <a:lvl5pPr marL="809625" indent="-180975">
              <a:buClr>
                <a:srgbClr val="0081C8"/>
              </a:buClr>
              <a:buFont typeface="Courier New"/>
              <a:buChar char="o"/>
              <a:defRPr sz="1000">
                <a:solidFill>
                  <a:srgbClr val="182048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3" name="Titre 1"/>
          <p:cNvSpPr>
            <a:spLocks noGrp="1"/>
          </p:cNvSpPr>
          <p:nvPr>
            <p:ph type="ctrTitle" hasCustomPrompt="1"/>
          </p:nvPr>
        </p:nvSpPr>
        <p:spPr>
          <a:xfrm>
            <a:off x="426789" y="602846"/>
            <a:ext cx="8251157" cy="40883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000" b="1" baseline="0">
                <a:solidFill>
                  <a:srgbClr val="182048"/>
                </a:solidFill>
                <a:latin typeface="Arial"/>
                <a:cs typeface="Arial"/>
              </a:defRPr>
            </a:lvl1pPr>
          </a:lstStyle>
          <a:p>
            <a:r>
              <a:rPr lang="fr-FR" dirty="0"/>
              <a:t>TITRE DE LA PAGE </a:t>
            </a:r>
          </a:p>
        </p:txBody>
      </p:sp>
      <p:sp>
        <p:nvSpPr>
          <p:cNvPr id="14" name="Sous-titre 2"/>
          <p:cNvSpPr>
            <a:spLocks noGrp="1"/>
          </p:cNvSpPr>
          <p:nvPr>
            <p:ph type="subTitle" idx="10" hasCustomPrompt="1"/>
          </p:nvPr>
        </p:nvSpPr>
        <p:spPr>
          <a:xfrm>
            <a:off x="426790" y="976643"/>
            <a:ext cx="8251156" cy="3865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Font typeface="Arial"/>
              <a:buNone/>
              <a:defRPr sz="1600" b="0" baseline="0">
                <a:solidFill>
                  <a:srgbClr val="0081C8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SOUS-TITRE DE LA PAGE</a:t>
            </a:r>
          </a:p>
        </p:txBody>
      </p:sp>
    </p:spTree>
    <p:extLst>
      <p:ext uri="{BB962C8B-B14F-4D97-AF65-F5344CB8AC3E}">
        <p14:creationId xmlns:p14="http://schemas.microsoft.com/office/powerpoint/2010/main" val="584584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 -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NOSF_POWERPOINT-04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7451"/>
          </a:xfrm>
          <a:prstGeom prst="rect">
            <a:avLst/>
          </a:prstGeom>
        </p:spPr>
      </p:pic>
      <p:sp>
        <p:nvSpPr>
          <p:cNvPr id="14" name="Titre 1"/>
          <p:cNvSpPr>
            <a:spLocks noGrp="1"/>
          </p:cNvSpPr>
          <p:nvPr>
            <p:ph type="ctrTitle" hasCustomPrompt="1"/>
          </p:nvPr>
        </p:nvSpPr>
        <p:spPr>
          <a:xfrm>
            <a:off x="4229993" y="1902183"/>
            <a:ext cx="4737100" cy="911514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defRPr sz="2000" b="1">
                <a:solidFill>
                  <a:srgbClr val="050E27"/>
                </a:solidFill>
                <a:latin typeface="Arial"/>
                <a:cs typeface="Arial"/>
              </a:defRPr>
            </a:lvl1pPr>
          </a:lstStyle>
          <a:p>
            <a:r>
              <a:rPr lang="fr-FR" dirty="0"/>
              <a:t>MESSAGE DE FIN DE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07823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NOSF_POWERPOINT-03.jpg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1149"/>
          </a:xfrm>
          <a:prstGeom prst="rect">
            <a:avLst/>
          </a:prstGeom>
        </p:spPr>
      </p:pic>
      <p:sp>
        <p:nvSpPr>
          <p:cNvPr id="4" name="Titre 1"/>
          <p:cNvSpPr txBox="1">
            <a:spLocks/>
          </p:cNvSpPr>
          <p:nvPr userDrawn="1"/>
        </p:nvSpPr>
        <p:spPr>
          <a:xfrm>
            <a:off x="6173529" y="6377346"/>
            <a:ext cx="2748046" cy="2817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fld id="{28473FD9-D45F-C048-AF78-C6F14611652B}" type="slidenum">
              <a:rPr lang="fr-FR" sz="1200" b="1" smtClean="0">
                <a:solidFill>
                  <a:srgbClr val="0081C8"/>
                </a:solidFill>
                <a:latin typeface="Arial"/>
                <a:cs typeface="Arial"/>
              </a:rPr>
              <a:t>‹N°›</a:t>
            </a:fld>
            <a:endParaRPr lang="fr-FR" sz="1200" b="1" dirty="0">
              <a:solidFill>
                <a:srgbClr val="0081C8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60702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8" r:id="rId2"/>
    <p:sldLayoutId id="2147483649" r:id="rId3"/>
    <p:sldLayoutId id="2147483654" r:id="rId4"/>
    <p:sldLayoutId id="2147483656" r:id="rId5"/>
    <p:sldLayoutId id="2147483661" r:id="rId6"/>
    <p:sldLayoutId id="2147483659" r:id="rId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CB0A2D-7F47-4854-988B-B2B7704CF7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5662" y="2062840"/>
            <a:ext cx="6528274" cy="1161623"/>
          </a:xfrm>
        </p:spPr>
        <p:txBody>
          <a:bodyPr/>
          <a:lstStyle/>
          <a:p>
            <a:br>
              <a:rPr lang="fr-FR" b="0" i="1" dirty="0"/>
            </a:br>
            <a:r>
              <a:rPr lang="fr-FR" sz="2800" i="1" dirty="0"/>
              <a:t>	Le  dispositif </a:t>
            </a:r>
            <a:r>
              <a:rPr lang="fr-FR" sz="2800" i="1" dirty="0" err="1"/>
              <a:t>Pass’Sport</a:t>
            </a:r>
            <a:r>
              <a:rPr lang="fr-FR" sz="2800" i="1" dirty="0"/>
              <a:t> </a:t>
            </a:r>
            <a:br>
              <a:rPr lang="fr-FR" b="0" i="1" dirty="0"/>
            </a:br>
            <a:br>
              <a:rPr lang="fr-FR" b="0" i="1" dirty="0"/>
            </a:br>
            <a:endParaRPr lang="fr-FR" b="0" dirty="0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B12857A9-C52C-7B4E-8AF3-106E5E3150F2}"/>
              </a:ext>
            </a:extLst>
          </p:cNvPr>
          <p:cNvSpPr/>
          <p:nvPr/>
        </p:nvSpPr>
        <p:spPr>
          <a:xfrm>
            <a:off x="7495674" y="5197643"/>
            <a:ext cx="1130968" cy="1143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DCB72E2-3AC9-2C4C-AD6C-394F7F8E5B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9879" y="5294612"/>
            <a:ext cx="1462557" cy="119041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41409CC-A4B4-9E45-9929-794FDDE028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2390" y="3283489"/>
            <a:ext cx="3516863" cy="191415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6A020EF-ED41-684A-AF4E-4A75C166EB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9800" y="5412288"/>
            <a:ext cx="869950" cy="1191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697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EC971913-B67A-CA42-871C-766A1E9E61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1600" y="348916"/>
            <a:ext cx="6364705" cy="6364705"/>
          </a:xfrm>
        </p:spPr>
      </p:pic>
      <p:sp>
        <p:nvSpPr>
          <p:cNvPr id="3" name="Titre 2"/>
          <p:cNvSpPr>
            <a:spLocks noGrp="1"/>
          </p:cNvSpPr>
          <p:nvPr>
            <p:ph type="ctrTitle"/>
          </p:nvPr>
        </p:nvSpPr>
        <p:spPr>
          <a:xfrm>
            <a:off x="312822" y="518624"/>
            <a:ext cx="6704767" cy="901101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6" name="Espace réservé du contenu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07D6BE1D-3192-AF44-A242-2C73563D82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885"/>
          <a:stretch/>
        </p:blipFill>
        <p:spPr>
          <a:xfrm>
            <a:off x="749052" y="348916"/>
            <a:ext cx="7437515" cy="6776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463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ctrTitle"/>
          </p:nvPr>
        </p:nvSpPr>
        <p:spPr>
          <a:xfrm>
            <a:off x="312822" y="518624"/>
            <a:ext cx="6704767" cy="901101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11" name="Espace réservé du contenu 10" descr="Une image contenant texte&#10;&#10;Description générée automatiquement">
            <a:extLst>
              <a:ext uri="{FF2B5EF4-FFF2-40B4-BE49-F238E27FC236}">
                <a16:creationId xmlns:a16="http://schemas.microsoft.com/office/drawing/2014/main" id="{D9DB38C7-258C-DB43-B26A-45B7BEABB9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0465" y="367415"/>
            <a:ext cx="6283070" cy="6490585"/>
          </a:xfrm>
        </p:spPr>
      </p:pic>
    </p:spTree>
    <p:extLst>
      <p:ext uri="{BB962C8B-B14F-4D97-AF65-F5344CB8AC3E}">
        <p14:creationId xmlns:p14="http://schemas.microsoft.com/office/powerpoint/2010/main" val="3236323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ctrTitle"/>
          </p:nvPr>
        </p:nvSpPr>
        <p:spPr>
          <a:xfrm>
            <a:off x="312822" y="518624"/>
            <a:ext cx="6704767" cy="901101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6" name="Espace réservé du contenu 5" descr="Une image contenant texte&#10;&#10;Description générée automatiquement">
            <a:extLst>
              <a:ext uri="{FF2B5EF4-FFF2-40B4-BE49-F238E27FC236}">
                <a16:creationId xmlns:a16="http://schemas.microsoft.com/office/drawing/2014/main" id="{B8A528A9-5BC1-2341-99AA-97BAF7E553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8465" b="4394"/>
          <a:stretch/>
        </p:blipFill>
        <p:spPr>
          <a:xfrm>
            <a:off x="920416" y="396375"/>
            <a:ext cx="7303168" cy="6363950"/>
          </a:xfrm>
        </p:spPr>
      </p:pic>
    </p:spTree>
    <p:extLst>
      <p:ext uri="{BB962C8B-B14F-4D97-AF65-F5344CB8AC3E}">
        <p14:creationId xmlns:p14="http://schemas.microsoft.com/office/powerpoint/2010/main" val="2139521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3611262F-0B17-704F-BD3A-A5EBCF8A8C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4330" t="21669" r="4330" b="742"/>
          <a:stretch/>
        </p:blipFill>
        <p:spPr>
          <a:xfrm>
            <a:off x="1000204" y="423748"/>
            <a:ext cx="7589170" cy="6434252"/>
          </a:xfrm>
        </p:spPr>
      </p:pic>
    </p:spTree>
    <p:extLst>
      <p:ext uri="{BB962C8B-B14F-4D97-AF65-F5344CB8AC3E}">
        <p14:creationId xmlns:p14="http://schemas.microsoft.com/office/powerpoint/2010/main" val="3057295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9AA0455E-6B10-2640-9FEC-E0A795D400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746" y="1994687"/>
            <a:ext cx="8250554" cy="4679997"/>
          </a:xfrm>
        </p:spPr>
        <p:txBody>
          <a:bodyPr/>
          <a:lstStyle/>
          <a:p>
            <a:r>
              <a:rPr lang="fr-FR" sz="2200" dirty="0">
                <a:latin typeface="Helvetica" pitchFamily="2" charset="0"/>
              </a:rPr>
              <a:t>1 - Je crée mon Compte Asso </a:t>
            </a:r>
          </a:p>
          <a:p>
            <a:r>
              <a:rPr lang="fr-FR" sz="2200" dirty="0">
                <a:latin typeface="Helvetica" pitchFamily="2" charset="0"/>
              </a:rPr>
              <a:t>		=&gt; compte </a:t>
            </a:r>
            <a:r>
              <a:rPr lang="fr-FR" sz="2200" dirty="0" err="1">
                <a:latin typeface="Helvetica" pitchFamily="2" charset="0"/>
              </a:rPr>
              <a:t>asso</a:t>
            </a:r>
            <a:r>
              <a:rPr lang="fr-FR" sz="2200" dirty="0">
                <a:latin typeface="Helvetica" pitchFamily="2" charset="0"/>
              </a:rPr>
              <a:t> simplifié si pas de compte </a:t>
            </a:r>
            <a:r>
              <a:rPr lang="fr-FR" sz="2200" dirty="0" err="1">
                <a:latin typeface="Helvetica" pitchFamily="2" charset="0"/>
              </a:rPr>
              <a:t>asso</a:t>
            </a:r>
            <a:r>
              <a:rPr lang="fr-FR" sz="2200" dirty="0">
                <a:latin typeface="Helvetica" pitchFamily="2" charset="0"/>
              </a:rPr>
              <a:t> existant</a:t>
            </a:r>
          </a:p>
          <a:p>
            <a:endParaRPr lang="fr-FR" sz="2200" dirty="0">
              <a:latin typeface="Helvetica" pitchFamily="2" charset="0"/>
            </a:endParaRPr>
          </a:p>
          <a:p>
            <a:endParaRPr lang="fr-FR" sz="2200" dirty="0">
              <a:latin typeface="Helvetica" pitchFamily="2" charset="0"/>
            </a:endParaRPr>
          </a:p>
          <a:p>
            <a:r>
              <a:rPr lang="fr-FR" sz="2200" dirty="0">
                <a:latin typeface="Helvetica" pitchFamily="2" charset="0"/>
              </a:rPr>
              <a:t>2 - Je référence ma structure comme volontaire au dispositif </a:t>
            </a:r>
            <a:r>
              <a:rPr lang="fr-FR" sz="2200" dirty="0" err="1">
                <a:latin typeface="Helvetica" pitchFamily="2" charset="0"/>
              </a:rPr>
              <a:t>Pass'Sport</a:t>
            </a:r>
            <a:endParaRPr lang="fr-FR" sz="2200" dirty="0">
              <a:latin typeface="Helvetica" pitchFamily="2" charset="0"/>
            </a:endParaRPr>
          </a:p>
          <a:p>
            <a:r>
              <a:rPr lang="fr-FR" sz="2200" dirty="0"/>
              <a:t>		=&gt;Consulter modifier les informations administratives</a:t>
            </a:r>
          </a:p>
          <a:p>
            <a:r>
              <a:rPr lang="fr-FR" sz="2200" dirty="0"/>
              <a:t>		=&gt; Identité </a:t>
            </a:r>
          </a:p>
          <a:p>
            <a:r>
              <a:rPr lang="fr-FR" sz="2200" dirty="0"/>
              <a:t>		=&gt; Autres Caractéristiques </a:t>
            </a:r>
          </a:p>
          <a:p>
            <a:r>
              <a:rPr lang="fr-FR" sz="2200" dirty="0"/>
              <a:t>		=&gt; Dispositif </a:t>
            </a:r>
            <a:r>
              <a:rPr lang="fr-FR" sz="2200" dirty="0" err="1"/>
              <a:t>Pass’Sport</a:t>
            </a:r>
            <a:r>
              <a:rPr lang="fr-FR" sz="2200" dirty="0"/>
              <a:t>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5B6C653-E4E8-034F-8DB0-185BEB776451}"/>
              </a:ext>
            </a:extLst>
          </p:cNvPr>
          <p:cNvSpPr/>
          <p:nvPr/>
        </p:nvSpPr>
        <p:spPr>
          <a:xfrm>
            <a:off x="2286000" y="-495151"/>
            <a:ext cx="4572000" cy="7017306"/>
          </a:xfrm>
          <a:prstGeom prst="rect">
            <a:avLst/>
          </a:prstGeom>
        </p:spPr>
        <p:txBody>
          <a:bodyPr>
            <a:spAutoFit/>
          </a:bodyPr>
          <a:lstStyle/>
          <a:p>
            <a:br>
              <a:rPr lang="fr-FR" dirty="0">
                <a:latin typeface="Helvetica" pitchFamily="2" charset="0"/>
              </a:rPr>
            </a:br>
            <a:endParaRPr lang="fr-FR" dirty="0">
              <a:latin typeface="Helvetica" pitchFamily="2" charset="0"/>
            </a:endParaRPr>
          </a:p>
          <a:p>
            <a:br>
              <a:rPr lang="fr-FR" dirty="0">
                <a:latin typeface="Helvetica" pitchFamily="2" charset="0"/>
              </a:rPr>
            </a:br>
            <a:endParaRPr lang="fr-FR" dirty="0">
              <a:latin typeface="Helvetica" pitchFamily="2" charset="0"/>
            </a:endParaRPr>
          </a:p>
          <a:p>
            <a:r>
              <a:rPr lang="fr-FR" dirty="0">
                <a:latin typeface="Helvetica" pitchFamily="2" charset="0"/>
              </a:rPr>
              <a:t> </a:t>
            </a:r>
          </a:p>
          <a:p>
            <a:br>
              <a:rPr lang="fr-FR" dirty="0">
                <a:latin typeface="Helvetica" pitchFamily="2" charset="0"/>
              </a:rPr>
            </a:br>
            <a:endParaRPr lang="fr-FR" dirty="0">
              <a:latin typeface="Helvetica" pitchFamily="2" charset="0"/>
            </a:endParaRPr>
          </a:p>
          <a:p>
            <a:br>
              <a:rPr lang="fr-FR" dirty="0">
                <a:latin typeface="Helvetica" pitchFamily="2" charset="0"/>
              </a:rPr>
            </a:br>
            <a:endParaRPr lang="fr-FR" dirty="0">
              <a:latin typeface="Helvetica" pitchFamily="2" charset="0"/>
            </a:endParaRPr>
          </a:p>
          <a:p>
            <a:br>
              <a:rPr lang="fr-FR" dirty="0">
                <a:latin typeface="Helvetica" pitchFamily="2" charset="0"/>
              </a:rPr>
            </a:br>
            <a:endParaRPr lang="fr-FR" dirty="0">
              <a:latin typeface="Helvetica" pitchFamily="2" charset="0"/>
            </a:endParaRPr>
          </a:p>
          <a:p>
            <a:br>
              <a:rPr lang="fr-FR" dirty="0">
                <a:latin typeface="Helvetica" pitchFamily="2" charset="0"/>
              </a:rPr>
            </a:br>
            <a:endParaRPr lang="fr-FR" dirty="0">
              <a:latin typeface="Helvetica" pitchFamily="2" charset="0"/>
            </a:endParaRPr>
          </a:p>
          <a:p>
            <a:br>
              <a:rPr lang="fr-FR" dirty="0">
                <a:latin typeface="Helvetica" pitchFamily="2" charset="0"/>
              </a:rPr>
            </a:br>
            <a:endParaRPr lang="fr-FR" dirty="0">
              <a:latin typeface="Helvetica" pitchFamily="2" charset="0"/>
            </a:endParaRPr>
          </a:p>
          <a:p>
            <a:br>
              <a:rPr lang="fr-FR" dirty="0">
                <a:latin typeface="Helvetica" pitchFamily="2" charset="0"/>
              </a:rPr>
            </a:br>
            <a:endParaRPr lang="fr-FR" dirty="0">
              <a:latin typeface="Helvetica" pitchFamily="2" charset="0"/>
            </a:endParaRPr>
          </a:p>
          <a:p>
            <a:br>
              <a:rPr lang="fr-FR" dirty="0">
                <a:latin typeface="Helvetica" pitchFamily="2" charset="0"/>
              </a:rPr>
            </a:br>
            <a:endParaRPr lang="fr-FR" dirty="0">
              <a:latin typeface="Helvetica" pitchFamily="2" charset="0"/>
            </a:endParaRPr>
          </a:p>
          <a:p>
            <a:br>
              <a:rPr lang="fr-FR" dirty="0">
                <a:latin typeface="Helvetica" pitchFamily="2" charset="0"/>
              </a:rPr>
            </a:br>
            <a:endParaRPr lang="fr-FR" dirty="0">
              <a:latin typeface="Helvetica" pitchFamily="2" charset="0"/>
            </a:endParaRPr>
          </a:p>
          <a:p>
            <a:br>
              <a:rPr lang="fr-FR" dirty="0">
                <a:latin typeface="Helvetica" pitchFamily="2" charset="0"/>
              </a:rPr>
            </a:br>
            <a:endParaRPr lang="fr-FR" dirty="0">
              <a:latin typeface="Helvetica" pitchFamily="2" charset="0"/>
            </a:endParaRPr>
          </a:p>
          <a:p>
            <a:br>
              <a:rPr lang="fr-FR" dirty="0">
                <a:latin typeface="Helvetica" pitchFamily="2" charset="0"/>
              </a:rPr>
            </a:br>
            <a:endParaRPr lang="fr-FR" dirty="0">
              <a:latin typeface="Helvetica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38AD392-185A-134B-95D5-4B90725E28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700" y="750087"/>
            <a:ext cx="1968500" cy="124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6081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9AA0455E-6B10-2640-9FEC-E0A795D400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71414" y="490717"/>
            <a:ext cx="8250554" cy="4679997"/>
          </a:xfrm>
        </p:spPr>
        <p:txBody>
          <a:bodyPr/>
          <a:lstStyle/>
          <a:p>
            <a:br>
              <a:rPr lang="fr-FR" dirty="0"/>
            </a:br>
            <a:endParaRPr lang="fr-FR" dirty="0"/>
          </a:p>
          <a:p>
            <a:br>
              <a:rPr lang="fr-FR" dirty="0"/>
            </a:br>
            <a:endParaRPr lang="fr-FR" dirty="0"/>
          </a:p>
          <a:p>
            <a:r>
              <a:rPr lang="fr-FR" dirty="0"/>
              <a:t> </a:t>
            </a:r>
          </a:p>
          <a:p>
            <a:br>
              <a:rPr lang="fr-FR" dirty="0"/>
            </a:br>
            <a:endParaRPr lang="fr-FR" dirty="0"/>
          </a:p>
          <a:p>
            <a:br>
              <a:rPr lang="fr-FR" dirty="0"/>
            </a:br>
            <a:endParaRPr lang="fr-FR" dirty="0"/>
          </a:p>
          <a:p>
            <a:br>
              <a:rPr lang="fr-FR" dirty="0"/>
            </a:br>
            <a:endParaRPr lang="fr-FR" dirty="0"/>
          </a:p>
          <a:p>
            <a:br>
              <a:rPr lang="fr-FR" dirty="0"/>
            </a:br>
            <a:endParaRPr lang="fr-FR" dirty="0"/>
          </a:p>
          <a:p>
            <a:br>
              <a:rPr lang="fr-FR" dirty="0"/>
            </a:br>
            <a:endParaRPr lang="fr-FR" dirty="0"/>
          </a:p>
          <a:p>
            <a:br>
              <a:rPr lang="fr-FR" dirty="0"/>
            </a:br>
            <a:endParaRPr lang="fr-FR" dirty="0"/>
          </a:p>
          <a:p>
            <a:br>
              <a:rPr lang="fr-FR" dirty="0"/>
            </a:br>
            <a:endParaRPr lang="fr-FR" dirty="0"/>
          </a:p>
          <a:p>
            <a:br>
              <a:rPr lang="fr-FR" dirty="0"/>
            </a:br>
            <a:endParaRPr lang="fr-FR" dirty="0"/>
          </a:p>
          <a:p>
            <a:br>
              <a:rPr lang="fr-FR" dirty="0"/>
            </a:br>
            <a:endParaRPr lang="fr-FR" dirty="0"/>
          </a:p>
          <a:p>
            <a:br>
              <a:rPr lang="fr-FR" dirty="0"/>
            </a:br>
            <a:endParaRPr lang="fr-F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5B6C653-E4E8-034F-8DB0-185BEB776451}"/>
              </a:ext>
            </a:extLst>
          </p:cNvPr>
          <p:cNvSpPr/>
          <p:nvPr/>
        </p:nvSpPr>
        <p:spPr>
          <a:xfrm>
            <a:off x="2286000" y="-495151"/>
            <a:ext cx="4572000" cy="7017306"/>
          </a:xfrm>
          <a:prstGeom prst="rect">
            <a:avLst/>
          </a:prstGeom>
        </p:spPr>
        <p:txBody>
          <a:bodyPr>
            <a:spAutoFit/>
          </a:bodyPr>
          <a:lstStyle/>
          <a:p>
            <a:br>
              <a:rPr lang="fr-FR" dirty="0">
                <a:latin typeface="Helvetica" pitchFamily="2" charset="0"/>
              </a:rPr>
            </a:br>
            <a:endParaRPr lang="fr-FR" dirty="0">
              <a:latin typeface="Helvetica" pitchFamily="2" charset="0"/>
            </a:endParaRPr>
          </a:p>
          <a:p>
            <a:br>
              <a:rPr lang="fr-FR" dirty="0">
                <a:latin typeface="Helvetica" pitchFamily="2" charset="0"/>
              </a:rPr>
            </a:br>
            <a:endParaRPr lang="fr-FR" dirty="0">
              <a:latin typeface="Helvetica" pitchFamily="2" charset="0"/>
            </a:endParaRPr>
          </a:p>
          <a:p>
            <a:r>
              <a:rPr lang="fr-FR" dirty="0">
                <a:latin typeface="Helvetica" pitchFamily="2" charset="0"/>
              </a:rPr>
              <a:t> </a:t>
            </a:r>
          </a:p>
          <a:p>
            <a:br>
              <a:rPr lang="fr-FR" dirty="0">
                <a:latin typeface="Helvetica" pitchFamily="2" charset="0"/>
              </a:rPr>
            </a:br>
            <a:endParaRPr lang="fr-FR" dirty="0">
              <a:latin typeface="Helvetica" pitchFamily="2" charset="0"/>
            </a:endParaRPr>
          </a:p>
          <a:p>
            <a:br>
              <a:rPr lang="fr-FR" dirty="0">
                <a:latin typeface="Helvetica" pitchFamily="2" charset="0"/>
              </a:rPr>
            </a:br>
            <a:endParaRPr lang="fr-FR" dirty="0">
              <a:latin typeface="Helvetica" pitchFamily="2" charset="0"/>
            </a:endParaRPr>
          </a:p>
          <a:p>
            <a:br>
              <a:rPr lang="fr-FR" dirty="0">
                <a:latin typeface="Helvetica" pitchFamily="2" charset="0"/>
              </a:rPr>
            </a:br>
            <a:endParaRPr lang="fr-FR" dirty="0">
              <a:latin typeface="Helvetica" pitchFamily="2" charset="0"/>
            </a:endParaRPr>
          </a:p>
          <a:p>
            <a:br>
              <a:rPr lang="fr-FR" dirty="0">
                <a:latin typeface="Helvetica" pitchFamily="2" charset="0"/>
              </a:rPr>
            </a:br>
            <a:endParaRPr lang="fr-FR" dirty="0">
              <a:latin typeface="Helvetica" pitchFamily="2" charset="0"/>
            </a:endParaRPr>
          </a:p>
          <a:p>
            <a:br>
              <a:rPr lang="fr-FR" dirty="0">
                <a:latin typeface="Helvetica" pitchFamily="2" charset="0"/>
              </a:rPr>
            </a:br>
            <a:endParaRPr lang="fr-FR" dirty="0">
              <a:latin typeface="Helvetica" pitchFamily="2" charset="0"/>
            </a:endParaRPr>
          </a:p>
          <a:p>
            <a:br>
              <a:rPr lang="fr-FR" dirty="0">
                <a:latin typeface="Helvetica" pitchFamily="2" charset="0"/>
              </a:rPr>
            </a:br>
            <a:endParaRPr lang="fr-FR" dirty="0">
              <a:latin typeface="Helvetica" pitchFamily="2" charset="0"/>
            </a:endParaRPr>
          </a:p>
          <a:p>
            <a:br>
              <a:rPr lang="fr-FR" dirty="0">
                <a:latin typeface="Helvetica" pitchFamily="2" charset="0"/>
              </a:rPr>
            </a:br>
            <a:endParaRPr lang="fr-FR" dirty="0">
              <a:latin typeface="Helvetica" pitchFamily="2" charset="0"/>
            </a:endParaRPr>
          </a:p>
          <a:p>
            <a:br>
              <a:rPr lang="fr-FR" dirty="0">
                <a:latin typeface="Helvetica" pitchFamily="2" charset="0"/>
              </a:rPr>
            </a:br>
            <a:endParaRPr lang="fr-FR" dirty="0">
              <a:latin typeface="Helvetica" pitchFamily="2" charset="0"/>
            </a:endParaRPr>
          </a:p>
          <a:p>
            <a:br>
              <a:rPr lang="fr-FR" dirty="0">
                <a:latin typeface="Helvetica" pitchFamily="2" charset="0"/>
              </a:rPr>
            </a:br>
            <a:endParaRPr lang="fr-FR" dirty="0">
              <a:latin typeface="Helvetica" pitchFamily="2" charset="0"/>
            </a:endParaRPr>
          </a:p>
          <a:p>
            <a:br>
              <a:rPr lang="fr-FR" dirty="0">
                <a:latin typeface="Helvetica" pitchFamily="2" charset="0"/>
              </a:rPr>
            </a:br>
            <a:endParaRPr lang="fr-FR" dirty="0">
              <a:latin typeface="Helvetica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A91E7C2-BAA7-8B47-9154-05167E0D188D}"/>
              </a:ext>
            </a:extLst>
          </p:cNvPr>
          <p:cNvSpPr/>
          <p:nvPr/>
        </p:nvSpPr>
        <p:spPr>
          <a:xfrm>
            <a:off x="467820" y="2212299"/>
            <a:ext cx="747848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/>
              <a:t>3 - Je récupère le courrier que la famille a reçu </a:t>
            </a:r>
          </a:p>
          <a:p>
            <a:endParaRPr lang="fr-FR" sz="2400" dirty="0"/>
          </a:p>
          <a:p>
            <a:r>
              <a:rPr lang="fr-FR" sz="2400" dirty="0"/>
              <a:t>- Si un seul enfant concerné, je conserve l'original </a:t>
            </a:r>
          </a:p>
          <a:p>
            <a:pPr marL="285750" indent="-285750">
              <a:buFontTx/>
              <a:buChar char="-"/>
            </a:pPr>
            <a:r>
              <a:rPr lang="fr-FR" sz="2400" dirty="0"/>
              <a:t>Si plusieurs enfants concernés ,je raye le nom de l'enfant concerné, je tamponne le courrier et je fais une copie du courrier </a:t>
            </a:r>
          </a:p>
          <a:p>
            <a:pPr marL="285750" indent="-285750">
              <a:buFontTx/>
              <a:buChar char="-"/>
            </a:pPr>
            <a:endParaRPr lang="fr-FR" sz="2400" dirty="0"/>
          </a:p>
          <a:p>
            <a:pPr marL="285750" indent="-285750">
              <a:buFontTx/>
              <a:buChar char="-"/>
            </a:pPr>
            <a:endParaRPr lang="fr-FR" sz="2400" dirty="0"/>
          </a:p>
          <a:p>
            <a:pPr marL="285750" indent="-285750">
              <a:buFontTx/>
              <a:buChar char="-"/>
            </a:pPr>
            <a:r>
              <a:rPr lang="fr-FR" sz="2400" dirty="0"/>
              <a:t>Si la famille a perdu le courrier, la famille peut vous fournir un justificatif autre (allocation de rentrée scolaire par exemple)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9FCF2BE-76CC-2E4C-8D59-9F5A89B257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350" y="335845"/>
            <a:ext cx="19685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7936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7B5E6257-89C2-D64F-9F0A-329155F990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899" y="731944"/>
            <a:ext cx="8250554" cy="4679997"/>
          </a:xfrm>
        </p:spPr>
        <p:txBody>
          <a:bodyPr/>
          <a:lstStyle/>
          <a:p>
            <a:r>
              <a:rPr lang="fr-FR" sz="2200" dirty="0"/>
              <a:t>4 – A partir du 1</a:t>
            </a:r>
            <a:r>
              <a:rPr lang="fr-FR" sz="2200" baseline="30000" dirty="0"/>
              <a:t>er</a:t>
            </a:r>
            <a:r>
              <a:rPr lang="fr-FR" sz="2200" dirty="0"/>
              <a:t> Septembre, je saisis les 50 euros du </a:t>
            </a:r>
            <a:r>
              <a:rPr lang="fr-FR" sz="2200" dirty="0" err="1"/>
              <a:t>Pass'Sport</a:t>
            </a:r>
            <a:r>
              <a:rPr lang="fr-FR" sz="2200" dirty="0"/>
              <a:t> par jeune sur le Compte Asso jusqu'au 30 Novembre 2021. </a:t>
            </a:r>
          </a:p>
          <a:p>
            <a:endParaRPr lang="fr-FR" sz="2200" dirty="0"/>
          </a:p>
          <a:p>
            <a:r>
              <a:rPr lang="fr-FR" sz="2200" dirty="0"/>
              <a:t>Pour trouver la subvention </a:t>
            </a:r>
            <a:r>
              <a:rPr lang="fr-FR" sz="2200" b="1" dirty="0">
                <a:solidFill>
                  <a:srgbClr val="FF0000"/>
                </a:solidFill>
              </a:rPr>
              <a:t>code 2783</a:t>
            </a:r>
          </a:p>
          <a:p>
            <a:endParaRPr lang="fr-FR" sz="2200" dirty="0"/>
          </a:p>
          <a:p>
            <a:r>
              <a:rPr lang="fr-FR" sz="2200" dirty="0"/>
              <a:t>Je saisis les informations concernant le jeune (nom, prénom, date de naissance…)</a:t>
            </a:r>
          </a:p>
          <a:p>
            <a:r>
              <a:rPr lang="fr-FR" sz="2200" dirty="0"/>
              <a:t>Puis j’appuie sur </a:t>
            </a:r>
            <a:r>
              <a:rPr lang="fr-FR" sz="2200" b="1" dirty="0"/>
              <a:t>+</a:t>
            </a:r>
            <a:r>
              <a:rPr lang="fr-FR" sz="2200" dirty="0"/>
              <a:t> pour saisir un deuxième jeune</a:t>
            </a:r>
          </a:p>
          <a:p>
            <a:endParaRPr lang="fr-FR" sz="2200" dirty="0"/>
          </a:p>
          <a:p>
            <a:r>
              <a:rPr lang="fr-FR" sz="2200" dirty="0"/>
              <a:t>J’appuie sur suivant seulement le 13 octobre ou le 30 novembre pour transmettre les informations</a:t>
            </a:r>
          </a:p>
          <a:p>
            <a:r>
              <a:rPr lang="fr-FR" sz="2200" dirty="0"/>
              <a:t>Deux vagues de saisie : </a:t>
            </a:r>
          </a:p>
          <a:p>
            <a:r>
              <a:rPr lang="fr-FR" sz="2200" dirty="0"/>
              <a:t> 	- la première jusqu’au 13 octobre pour un paiement en novembre</a:t>
            </a:r>
          </a:p>
          <a:p>
            <a:r>
              <a:rPr lang="fr-FR" sz="2200" dirty="0"/>
              <a:t>	-  la deuxième fin novembre pour un paiement en décembre. </a:t>
            </a:r>
          </a:p>
          <a:p>
            <a:endParaRPr lang="fr-FR" dirty="0"/>
          </a:p>
          <a:p>
            <a:br>
              <a:rPr lang="fr-FR" dirty="0"/>
            </a:br>
            <a:endParaRPr lang="fr-FR" dirty="0"/>
          </a:p>
          <a:p>
            <a:br>
              <a:rPr lang="fr-FR" dirty="0"/>
            </a:br>
            <a:endParaRPr lang="fr-FR" dirty="0"/>
          </a:p>
          <a:p>
            <a:r>
              <a:rPr lang="fr-FR" dirty="0"/>
              <a:t> </a:t>
            </a:r>
          </a:p>
          <a:p>
            <a:br>
              <a:rPr lang="fr-FR" dirty="0"/>
            </a:br>
            <a:endParaRPr lang="fr-FR" dirty="0"/>
          </a:p>
          <a:p>
            <a:br>
              <a:rPr lang="fr-FR" dirty="0"/>
            </a:br>
            <a:endParaRPr lang="fr-FR" dirty="0"/>
          </a:p>
          <a:p>
            <a:br>
              <a:rPr lang="fr-FR" dirty="0"/>
            </a:br>
            <a:endParaRPr lang="fr-FR" dirty="0"/>
          </a:p>
          <a:p>
            <a:br>
              <a:rPr lang="fr-FR" dirty="0"/>
            </a:br>
            <a:endParaRPr lang="fr-FR" dirty="0"/>
          </a:p>
          <a:p>
            <a:br>
              <a:rPr lang="fr-FR" dirty="0"/>
            </a:br>
            <a:endParaRPr lang="fr-FR" dirty="0"/>
          </a:p>
          <a:p>
            <a:br>
              <a:rPr lang="fr-FR" dirty="0"/>
            </a:br>
            <a:endParaRPr lang="fr-FR" dirty="0"/>
          </a:p>
          <a:p>
            <a:br>
              <a:rPr lang="fr-FR" dirty="0"/>
            </a:br>
            <a:endParaRPr lang="fr-FR" dirty="0"/>
          </a:p>
          <a:p>
            <a:br>
              <a:rPr lang="fr-FR" dirty="0"/>
            </a:br>
            <a:endParaRPr lang="fr-FR" dirty="0"/>
          </a:p>
          <a:p>
            <a:br>
              <a:rPr lang="fr-FR" dirty="0"/>
            </a:br>
            <a:endParaRPr lang="fr-FR" dirty="0"/>
          </a:p>
          <a:p>
            <a:br>
              <a:rPr lang="fr-FR" dirty="0"/>
            </a:b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967250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EA777434-6EF0-7649-8464-5705339572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899" y="590430"/>
            <a:ext cx="8250554" cy="4679997"/>
          </a:xfrm>
        </p:spPr>
        <p:txBody>
          <a:bodyPr/>
          <a:lstStyle/>
          <a:p>
            <a:br>
              <a:rPr lang="fr-FR" dirty="0"/>
            </a:br>
            <a:br>
              <a:rPr lang="fr-FR" dirty="0"/>
            </a:br>
            <a:endParaRPr lang="fr-FR" sz="2800" dirty="0"/>
          </a:p>
          <a:p>
            <a:r>
              <a:rPr lang="fr-FR" sz="2800" dirty="0"/>
              <a:t>5 - Après vérification par la DRAJES, le CDOS, tiers payeur, vous verse la subvention par virement bancaire selon le calendrier </a:t>
            </a:r>
            <a:r>
              <a:rPr lang="fr-FR" sz="2800" dirty="0" err="1"/>
              <a:t>prédifini</a:t>
            </a:r>
            <a:r>
              <a:rPr lang="fr-FR" sz="2800" dirty="0"/>
              <a:t>.</a:t>
            </a:r>
          </a:p>
          <a:p>
            <a:endParaRPr lang="fr-FR" dirty="0"/>
          </a:p>
          <a:p>
            <a:br>
              <a:rPr lang="fr-FR" dirty="0"/>
            </a:br>
            <a:endParaRPr lang="fr-FR" dirty="0"/>
          </a:p>
          <a:p>
            <a:r>
              <a:rPr lang="fr-FR" dirty="0"/>
              <a:t> </a:t>
            </a:r>
          </a:p>
          <a:p>
            <a:br>
              <a:rPr lang="fr-FR" dirty="0"/>
            </a:br>
            <a:endParaRPr lang="fr-FR" dirty="0"/>
          </a:p>
          <a:p>
            <a:br>
              <a:rPr lang="fr-FR" dirty="0"/>
            </a:br>
            <a:endParaRPr lang="fr-FR" dirty="0"/>
          </a:p>
          <a:p>
            <a:br>
              <a:rPr lang="fr-FR" dirty="0"/>
            </a:br>
            <a:endParaRPr lang="fr-FR" dirty="0"/>
          </a:p>
          <a:p>
            <a:br>
              <a:rPr lang="fr-FR" dirty="0"/>
            </a:br>
            <a:endParaRPr lang="fr-FR" dirty="0"/>
          </a:p>
          <a:p>
            <a:br>
              <a:rPr lang="fr-FR" dirty="0"/>
            </a:br>
            <a:endParaRPr lang="fr-FR" dirty="0"/>
          </a:p>
          <a:p>
            <a:br>
              <a:rPr lang="fr-FR" dirty="0"/>
            </a:br>
            <a:endParaRPr lang="fr-FR" dirty="0"/>
          </a:p>
          <a:p>
            <a:br>
              <a:rPr lang="fr-FR" dirty="0"/>
            </a:br>
            <a:endParaRPr lang="fr-FR" dirty="0"/>
          </a:p>
          <a:p>
            <a:br>
              <a:rPr lang="fr-FR" dirty="0"/>
            </a:br>
            <a:endParaRPr lang="fr-FR" dirty="0"/>
          </a:p>
          <a:p>
            <a:br>
              <a:rPr lang="fr-FR" dirty="0"/>
            </a:b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6082495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91440" tIns="45720" rIns="91440" bIns="45720" rtlCol="0" anchor="ctr">
        <a:normAutofit/>
      </a:bodyPr>
      <a:lstStyle>
        <a:defPPr algn="l">
          <a:defRPr sz="1000" dirty="0" smtClean="0">
            <a:solidFill>
              <a:srgbClr val="002857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6997</TotalTime>
  <Words>321</Words>
  <Application>Microsoft Macintosh PowerPoint</Application>
  <PresentationFormat>Affichage à l'écran (4:3)</PresentationFormat>
  <Paragraphs>95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4" baseType="lpstr">
      <vt:lpstr>Arial</vt:lpstr>
      <vt:lpstr>Calibri</vt:lpstr>
      <vt:lpstr>Courier New</vt:lpstr>
      <vt:lpstr>Helvetica</vt:lpstr>
      <vt:lpstr>Thème Office</vt:lpstr>
      <vt:lpstr>  Le  dispositif Pass’Sport  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Leroy Tremblot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Dominique Jubert</dc:creator>
  <cp:lastModifiedBy>Sébastien CHAUVET</cp:lastModifiedBy>
  <cp:revision>355</cp:revision>
  <cp:lastPrinted>2019-11-14T14:39:38Z</cp:lastPrinted>
  <dcterms:created xsi:type="dcterms:W3CDTF">2015-04-01T15:55:56Z</dcterms:created>
  <dcterms:modified xsi:type="dcterms:W3CDTF">2021-09-08T17:37:12Z</dcterms:modified>
</cp:coreProperties>
</file>