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256" r:id="rId2"/>
    <p:sldId id="258" r:id="rId3"/>
    <p:sldId id="259" r:id="rId4"/>
    <p:sldId id="260" r:id="rId5"/>
    <p:sldId id="377" r:id="rId6"/>
    <p:sldId id="273" r:id="rId7"/>
    <p:sldId id="378" r:id="rId8"/>
    <p:sldId id="271" r:id="rId9"/>
    <p:sldId id="274" r:id="rId10"/>
    <p:sldId id="275" r:id="rId11"/>
    <p:sldId id="379" r:id="rId12"/>
    <p:sldId id="380" r:id="rId13"/>
    <p:sldId id="267"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389" r:id="rId36"/>
    <p:sldId id="325" r:id="rId37"/>
    <p:sldId id="327" r:id="rId38"/>
    <p:sldId id="329" r:id="rId39"/>
    <p:sldId id="330" r:id="rId40"/>
    <p:sldId id="332" r:id="rId41"/>
    <p:sldId id="269" r:id="rId42"/>
    <p:sldId id="333" r:id="rId43"/>
    <p:sldId id="334" r:id="rId44"/>
    <p:sldId id="343" r:id="rId45"/>
    <p:sldId id="344" r:id="rId46"/>
    <p:sldId id="355" r:id="rId47"/>
    <p:sldId id="371" r:id="rId48"/>
    <p:sldId id="373" r:id="rId49"/>
    <p:sldId id="374" r:id="rId50"/>
    <p:sldId id="375" r:id="rId51"/>
    <p:sldId id="270" r:id="rId52"/>
    <p:sldId id="317" r:id="rId53"/>
    <p:sldId id="298" r:id="rId54"/>
    <p:sldId id="299" r:id="rId55"/>
    <p:sldId id="384" r:id="rId56"/>
    <p:sldId id="385" r:id="rId57"/>
    <p:sldId id="324" r:id="rId58"/>
    <p:sldId id="376" r:id="rId59"/>
    <p:sldId id="308" r:id="rId60"/>
    <p:sldId id="306" r:id="rId61"/>
    <p:sldId id="381" r:id="rId62"/>
    <p:sldId id="387" r:id="rId63"/>
    <p:sldId id="318" r:id="rId64"/>
    <p:sldId id="321" r:id="rId65"/>
    <p:sldId id="359" r:id="rId66"/>
    <p:sldId id="272" r:id="rId67"/>
  </p:sldIdLst>
  <p:sldSz cx="9144000" cy="6858000" type="screen4x3"/>
  <p:notesSz cx="7104063" cy="10234613"/>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89" autoAdjust="0"/>
    <p:restoredTop sz="94501"/>
  </p:normalViewPr>
  <p:slideViewPr>
    <p:cSldViewPr>
      <p:cViewPr varScale="1">
        <p:scale>
          <a:sx n="126" d="100"/>
          <a:sy n="126" d="100"/>
        </p:scale>
        <p:origin x="208" y="25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74BE693-E8B7-55CD-F449-298B40CDDB49}"/>
              </a:ext>
            </a:extLst>
          </p:cNvPr>
          <p:cNvSpPr>
            <a:spLocks noGrp="1"/>
          </p:cNvSpPr>
          <p:nvPr>
            <p:ph type="hdr" sz="quarter"/>
          </p:nvPr>
        </p:nvSpPr>
        <p:spPr>
          <a:xfrm>
            <a:off x="0" y="0"/>
            <a:ext cx="3079750" cy="514350"/>
          </a:xfrm>
          <a:prstGeom prst="rect">
            <a:avLst/>
          </a:prstGeom>
        </p:spPr>
        <p:txBody>
          <a:bodyPr vert="horz" lIns="94796" tIns="47398" rIns="94796" bIns="47398"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FA1E4EE3-F4B4-2788-3D04-0FFC34E08EDD}"/>
              </a:ext>
            </a:extLst>
          </p:cNvPr>
          <p:cNvSpPr>
            <a:spLocks noGrp="1"/>
          </p:cNvSpPr>
          <p:nvPr>
            <p:ph type="dt" sz="quarter" idx="1"/>
          </p:nvPr>
        </p:nvSpPr>
        <p:spPr>
          <a:xfrm>
            <a:off x="4022725" y="0"/>
            <a:ext cx="3079750" cy="514350"/>
          </a:xfrm>
          <a:prstGeom prst="rect">
            <a:avLst/>
          </a:prstGeom>
        </p:spPr>
        <p:txBody>
          <a:bodyPr vert="horz" lIns="94796" tIns="47398" rIns="94796" bIns="47398" rtlCol="0"/>
          <a:lstStyle>
            <a:lvl1pPr algn="r" eaLnBrk="1" fontAlgn="auto" hangingPunct="1">
              <a:spcBef>
                <a:spcPts val="0"/>
              </a:spcBef>
              <a:spcAft>
                <a:spcPts val="0"/>
              </a:spcAft>
              <a:defRPr sz="1200">
                <a:latin typeface="+mn-lt"/>
              </a:defRPr>
            </a:lvl1pPr>
          </a:lstStyle>
          <a:p>
            <a:pPr>
              <a:defRPr/>
            </a:pPr>
            <a:fld id="{D9C65427-0C8A-294F-95D7-8DB8CD690821}" type="datetimeFigureOut">
              <a:rPr lang="fr-FR"/>
              <a:pPr>
                <a:defRPr/>
              </a:pPr>
              <a:t>20/01/2023</a:t>
            </a:fld>
            <a:endParaRPr lang="fr-FR" dirty="0"/>
          </a:p>
        </p:txBody>
      </p:sp>
      <p:sp>
        <p:nvSpPr>
          <p:cNvPr id="4" name="Espace réservé du pied de page 3">
            <a:extLst>
              <a:ext uri="{FF2B5EF4-FFF2-40B4-BE49-F238E27FC236}">
                <a16:creationId xmlns:a16="http://schemas.microsoft.com/office/drawing/2014/main" id="{5CDC9521-B2F9-133C-864D-12EF46E8D2EC}"/>
              </a:ext>
            </a:extLst>
          </p:cNvPr>
          <p:cNvSpPr>
            <a:spLocks noGrp="1"/>
          </p:cNvSpPr>
          <p:nvPr>
            <p:ph type="ftr" sz="quarter" idx="2"/>
          </p:nvPr>
        </p:nvSpPr>
        <p:spPr>
          <a:xfrm>
            <a:off x="0" y="9720263"/>
            <a:ext cx="3079750" cy="514350"/>
          </a:xfrm>
          <a:prstGeom prst="rect">
            <a:avLst/>
          </a:prstGeom>
        </p:spPr>
        <p:txBody>
          <a:bodyPr vert="horz" lIns="94796" tIns="47398" rIns="94796" bIns="47398" rtlCol="0" anchor="b"/>
          <a:lstStyle>
            <a:lvl1pPr algn="l" eaLnBrk="1" fontAlgn="auto" hangingPunct="1">
              <a:spcBef>
                <a:spcPts val="0"/>
              </a:spcBef>
              <a:spcAft>
                <a:spcPts val="0"/>
              </a:spcAft>
              <a:defRPr sz="1200">
                <a:latin typeface="+mn-lt"/>
              </a:defRPr>
            </a:lvl1pPr>
          </a:lstStyle>
          <a:p>
            <a:pPr>
              <a:defRPr/>
            </a:pPr>
            <a:endParaRPr lang="fr-FR"/>
          </a:p>
        </p:txBody>
      </p:sp>
      <p:sp>
        <p:nvSpPr>
          <p:cNvPr id="5" name="Espace réservé du numéro de diapositive 4">
            <a:extLst>
              <a:ext uri="{FF2B5EF4-FFF2-40B4-BE49-F238E27FC236}">
                <a16:creationId xmlns:a16="http://schemas.microsoft.com/office/drawing/2014/main" id="{471E8215-1DFF-73C8-7911-0938A15741FF}"/>
              </a:ext>
            </a:extLst>
          </p:cNvPr>
          <p:cNvSpPr>
            <a:spLocks noGrp="1"/>
          </p:cNvSpPr>
          <p:nvPr>
            <p:ph type="sldNum" sz="quarter" idx="3"/>
          </p:nvPr>
        </p:nvSpPr>
        <p:spPr>
          <a:xfrm>
            <a:off x="4022725" y="9720263"/>
            <a:ext cx="3079750" cy="514350"/>
          </a:xfrm>
          <a:prstGeom prst="rect">
            <a:avLst/>
          </a:prstGeom>
        </p:spPr>
        <p:txBody>
          <a:bodyPr vert="horz" wrap="square" lIns="94796" tIns="47398" rIns="94796" bIns="4739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55A7618-A23D-8340-B005-4C0E4016DC4D}"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E14B266-E1C6-1B23-D856-8406FF4185E2}"/>
              </a:ext>
            </a:extLst>
          </p:cNvPr>
          <p:cNvSpPr>
            <a:spLocks noGrp="1"/>
          </p:cNvSpPr>
          <p:nvPr>
            <p:ph type="hdr" sz="quarter"/>
          </p:nvPr>
        </p:nvSpPr>
        <p:spPr>
          <a:xfrm>
            <a:off x="0" y="0"/>
            <a:ext cx="3079750" cy="512763"/>
          </a:xfrm>
          <a:prstGeom prst="rect">
            <a:avLst/>
          </a:prstGeom>
        </p:spPr>
        <p:txBody>
          <a:bodyPr vert="horz" lIns="94796" tIns="47398" rIns="94796" bIns="47398"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43B40F27-AE31-BA52-71FC-990DBED8BC69}"/>
              </a:ext>
            </a:extLst>
          </p:cNvPr>
          <p:cNvSpPr>
            <a:spLocks noGrp="1"/>
          </p:cNvSpPr>
          <p:nvPr>
            <p:ph type="dt" idx="1"/>
          </p:nvPr>
        </p:nvSpPr>
        <p:spPr>
          <a:xfrm>
            <a:off x="4022725" y="0"/>
            <a:ext cx="3079750" cy="512763"/>
          </a:xfrm>
          <a:prstGeom prst="rect">
            <a:avLst/>
          </a:prstGeom>
        </p:spPr>
        <p:txBody>
          <a:bodyPr vert="horz" lIns="94796" tIns="47398" rIns="94796" bIns="47398" rtlCol="0"/>
          <a:lstStyle>
            <a:lvl1pPr algn="r" eaLnBrk="1" fontAlgn="auto" hangingPunct="1">
              <a:spcBef>
                <a:spcPts val="0"/>
              </a:spcBef>
              <a:spcAft>
                <a:spcPts val="0"/>
              </a:spcAft>
              <a:defRPr sz="1200">
                <a:latin typeface="+mn-lt"/>
              </a:defRPr>
            </a:lvl1pPr>
          </a:lstStyle>
          <a:p>
            <a:pPr>
              <a:defRPr/>
            </a:pPr>
            <a:fld id="{3F8B0138-8256-F14D-A0B4-CD0B2C7DEA73}" type="datetimeFigureOut">
              <a:rPr lang="fr-FR"/>
              <a:pPr>
                <a:defRPr/>
              </a:pPr>
              <a:t>20/01/2023</a:t>
            </a:fld>
            <a:endParaRPr lang="fr-FR" dirty="0"/>
          </a:p>
        </p:txBody>
      </p:sp>
      <p:sp>
        <p:nvSpPr>
          <p:cNvPr id="4" name="Espace réservé de l'image des diapositives 3">
            <a:extLst>
              <a:ext uri="{FF2B5EF4-FFF2-40B4-BE49-F238E27FC236}">
                <a16:creationId xmlns:a16="http://schemas.microsoft.com/office/drawing/2014/main" id="{0822D923-D903-8789-B4C2-7A2385345092}"/>
              </a:ext>
            </a:extLst>
          </p:cNvPr>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796" tIns="47398" rIns="94796" bIns="47398" rtlCol="0" anchor="ctr"/>
          <a:lstStyle/>
          <a:p>
            <a:pPr lvl="0"/>
            <a:endParaRPr lang="fr-FR" noProof="0" dirty="0"/>
          </a:p>
        </p:txBody>
      </p:sp>
      <p:sp>
        <p:nvSpPr>
          <p:cNvPr id="5" name="Espace réservé des notes 4">
            <a:extLst>
              <a:ext uri="{FF2B5EF4-FFF2-40B4-BE49-F238E27FC236}">
                <a16:creationId xmlns:a16="http://schemas.microsoft.com/office/drawing/2014/main" id="{1A44D855-EF3E-4852-4F22-93241F893A78}"/>
              </a:ext>
            </a:extLst>
          </p:cNvPr>
          <p:cNvSpPr>
            <a:spLocks noGrp="1"/>
          </p:cNvSpPr>
          <p:nvPr>
            <p:ph type="body" sz="quarter" idx="3"/>
          </p:nvPr>
        </p:nvSpPr>
        <p:spPr>
          <a:xfrm>
            <a:off x="709613" y="4924425"/>
            <a:ext cx="5684837" cy="4030663"/>
          </a:xfrm>
          <a:prstGeom prst="rect">
            <a:avLst/>
          </a:prstGeom>
        </p:spPr>
        <p:txBody>
          <a:bodyPr vert="horz" lIns="94796" tIns="47398" rIns="94796" bIns="47398" rtlCol="0"/>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A544A908-1F1C-D577-C813-15632F494E3C}"/>
              </a:ext>
            </a:extLst>
          </p:cNvPr>
          <p:cNvSpPr>
            <a:spLocks noGrp="1"/>
          </p:cNvSpPr>
          <p:nvPr>
            <p:ph type="ftr" sz="quarter" idx="4"/>
          </p:nvPr>
        </p:nvSpPr>
        <p:spPr>
          <a:xfrm>
            <a:off x="0" y="9721850"/>
            <a:ext cx="3079750" cy="512763"/>
          </a:xfrm>
          <a:prstGeom prst="rect">
            <a:avLst/>
          </a:prstGeom>
        </p:spPr>
        <p:txBody>
          <a:bodyPr vert="horz" lIns="94796" tIns="47398" rIns="94796" bIns="47398"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E8D5EDDF-25F4-ACB0-748B-15BE81C9A630}"/>
              </a:ext>
            </a:extLst>
          </p:cNvPr>
          <p:cNvSpPr>
            <a:spLocks noGrp="1"/>
          </p:cNvSpPr>
          <p:nvPr>
            <p:ph type="sldNum" sz="quarter" idx="5"/>
          </p:nvPr>
        </p:nvSpPr>
        <p:spPr>
          <a:xfrm>
            <a:off x="4022725" y="9721850"/>
            <a:ext cx="3079750" cy="512763"/>
          </a:xfrm>
          <a:prstGeom prst="rect">
            <a:avLst/>
          </a:prstGeom>
        </p:spPr>
        <p:txBody>
          <a:bodyPr vert="horz" wrap="square" lIns="94796" tIns="47398" rIns="94796" bIns="4739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D4D0870-5CFF-354A-BCE7-C08ADBEBB22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a:extLst>
              <a:ext uri="{FF2B5EF4-FFF2-40B4-BE49-F238E27FC236}">
                <a16:creationId xmlns:a16="http://schemas.microsoft.com/office/drawing/2014/main" id="{A0F915AC-5FD3-A543-9FA6-7A8AD42816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Espace réservé des notes 2">
            <a:extLst>
              <a:ext uri="{FF2B5EF4-FFF2-40B4-BE49-F238E27FC236}">
                <a16:creationId xmlns:a16="http://schemas.microsoft.com/office/drawing/2014/main" id="{C13BF918-F475-661E-E788-EF450301CD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8675" name="Espace réservé du numéro de diapositive 3">
            <a:extLst>
              <a:ext uri="{FF2B5EF4-FFF2-40B4-BE49-F238E27FC236}">
                <a16:creationId xmlns:a16="http://schemas.microsoft.com/office/drawing/2014/main" id="{D0013597-2AEA-1014-7F7D-623C01BE4D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2DEC9834-B272-B14F-87EA-F05784C12E39}" type="slidenum">
              <a:rPr lang="fr-FR" altLang="fr-FR" smtClean="0">
                <a:latin typeface="Calibri" panose="020F0502020204030204" pitchFamily="34" charset="0"/>
              </a:rPr>
              <a:pPr/>
              <a:t>11</a:t>
            </a:fld>
            <a:endParaRPr lang="fr-FR" altLang="fr-FR">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a:extLst>
              <a:ext uri="{FF2B5EF4-FFF2-40B4-BE49-F238E27FC236}">
                <a16:creationId xmlns:a16="http://schemas.microsoft.com/office/drawing/2014/main" id="{C27ECC32-E765-293B-FB82-772A49BA3D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Espace réservé des commentaires 2">
            <a:extLst>
              <a:ext uri="{FF2B5EF4-FFF2-40B4-BE49-F238E27FC236}">
                <a16:creationId xmlns:a16="http://schemas.microsoft.com/office/drawing/2014/main" id="{B758153C-3251-17CE-16B6-307224584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1443" name="Espace réservé du numéro de diapositive 3">
            <a:extLst>
              <a:ext uri="{FF2B5EF4-FFF2-40B4-BE49-F238E27FC236}">
                <a16:creationId xmlns:a16="http://schemas.microsoft.com/office/drawing/2014/main" id="{5A288607-F0BE-6745-54D6-1F786459E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1F9B44-0953-EE47-A1FC-C9AF0EBAAE3D}" type="slidenum">
              <a:rPr lang="fr-FR" altLang="fr-FR" sz="1100" smtClean="0"/>
              <a:pPr>
                <a:spcBef>
                  <a:spcPct val="0"/>
                </a:spcBef>
              </a:pPr>
              <a:t>34</a:t>
            </a:fld>
            <a:endParaRPr lang="fr-FR" altLang="fr-F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a:extLst>
              <a:ext uri="{FF2B5EF4-FFF2-40B4-BE49-F238E27FC236}">
                <a16:creationId xmlns:a16="http://schemas.microsoft.com/office/drawing/2014/main" id="{C27ECC32-E765-293B-FB82-772A49BA3D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Espace réservé des commentaires 2">
            <a:extLst>
              <a:ext uri="{FF2B5EF4-FFF2-40B4-BE49-F238E27FC236}">
                <a16:creationId xmlns:a16="http://schemas.microsoft.com/office/drawing/2014/main" id="{B758153C-3251-17CE-16B6-3072245841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1443" name="Espace réservé du numéro de diapositive 3">
            <a:extLst>
              <a:ext uri="{FF2B5EF4-FFF2-40B4-BE49-F238E27FC236}">
                <a16:creationId xmlns:a16="http://schemas.microsoft.com/office/drawing/2014/main" id="{5A288607-F0BE-6745-54D6-1F786459E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1F9B44-0953-EE47-A1FC-C9AF0EBAAE3D}" type="slidenum">
              <a:rPr lang="fr-FR" altLang="fr-FR" sz="1100" smtClean="0"/>
              <a:pPr>
                <a:spcBef>
                  <a:spcPct val="0"/>
                </a:spcBef>
              </a:pPr>
              <a:t>35</a:t>
            </a:fld>
            <a:endParaRPr lang="fr-FR" altLang="fr-FR" sz="1100"/>
          </a:p>
        </p:txBody>
      </p:sp>
    </p:spTree>
    <p:extLst>
      <p:ext uri="{BB962C8B-B14F-4D97-AF65-F5344CB8AC3E}">
        <p14:creationId xmlns:p14="http://schemas.microsoft.com/office/powerpoint/2010/main" val="173974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a:extLst>
              <a:ext uri="{FF2B5EF4-FFF2-40B4-BE49-F238E27FC236}">
                <a16:creationId xmlns:a16="http://schemas.microsoft.com/office/drawing/2014/main" id="{9199F567-8FEE-287F-6810-F4FB1229F2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Espace réservé des commentaires 2">
            <a:extLst>
              <a:ext uri="{FF2B5EF4-FFF2-40B4-BE49-F238E27FC236}">
                <a16:creationId xmlns:a16="http://schemas.microsoft.com/office/drawing/2014/main" id="{0B79F8A1-1810-284E-487D-29C2330697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p>
        </p:txBody>
      </p:sp>
      <p:sp>
        <p:nvSpPr>
          <p:cNvPr id="65539" name="Espace réservé du numéro de diapositive 3">
            <a:extLst>
              <a:ext uri="{FF2B5EF4-FFF2-40B4-BE49-F238E27FC236}">
                <a16:creationId xmlns:a16="http://schemas.microsoft.com/office/drawing/2014/main" id="{7DA1E801-553C-EF60-37B2-0FF9F2B03C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fld id="{F6EAA641-7EDE-FF4C-BD82-AB7E4E47D653}" type="slidenum">
              <a:rPr lang="fr-CA" altLang="fr-FR" smtClean="0">
                <a:latin typeface="Arial" panose="020B0604020202020204" pitchFamily="34" charset="0"/>
                <a:cs typeface="Arial" panose="020B0604020202020204" pitchFamily="34" charset="0"/>
              </a:rPr>
              <a:pPr/>
              <a:t>38</a:t>
            </a:fld>
            <a:endParaRPr lang="fr-CA" altLang="fr-FR">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a:extLst>
              <a:ext uri="{FF2B5EF4-FFF2-40B4-BE49-F238E27FC236}">
                <a16:creationId xmlns:a16="http://schemas.microsoft.com/office/drawing/2014/main" id="{AB909949-8208-0EF0-0A4F-1311BA18CB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Espace réservé des commentaires 2">
            <a:extLst>
              <a:ext uri="{FF2B5EF4-FFF2-40B4-BE49-F238E27FC236}">
                <a16:creationId xmlns:a16="http://schemas.microsoft.com/office/drawing/2014/main" id="{42BB9266-7272-2018-26E6-E6D5BBCD2F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p>
        </p:txBody>
      </p:sp>
      <p:sp>
        <p:nvSpPr>
          <p:cNvPr id="67587" name="Espace réservé du numéro de diapositive 3">
            <a:extLst>
              <a:ext uri="{FF2B5EF4-FFF2-40B4-BE49-F238E27FC236}">
                <a16:creationId xmlns:a16="http://schemas.microsoft.com/office/drawing/2014/main" id="{65AB8B14-0237-D13F-59A3-0B81936B70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fld id="{93D4EEA7-C175-0F41-9666-451BC5466DED}" type="slidenum">
              <a:rPr lang="fr-CA" altLang="fr-FR" smtClean="0">
                <a:latin typeface="Arial" panose="020B0604020202020204" pitchFamily="34" charset="0"/>
                <a:cs typeface="Arial" panose="020B0604020202020204" pitchFamily="34" charset="0"/>
              </a:rPr>
              <a:pPr/>
              <a:t>39</a:t>
            </a:fld>
            <a:endParaRPr lang="fr-CA" altLang="fr-FR">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ce réservé de l'image des diapositives 1">
            <a:extLst>
              <a:ext uri="{FF2B5EF4-FFF2-40B4-BE49-F238E27FC236}">
                <a16:creationId xmlns:a16="http://schemas.microsoft.com/office/drawing/2014/main" id="{582A6315-59F2-2941-1CAE-3BCA68FA9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Espace réservé des commentaires 2">
            <a:extLst>
              <a:ext uri="{FF2B5EF4-FFF2-40B4-BE49-F238E27FC236}">
                <a16:creationId xmlns:a16="http://schemas.microsoft.com/office/drawing/2014/main" id="{415A64F1-90A1-34DD-9B51-52881CE69A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a:p>
        </p:txBody>
      </p:sp>
      <p:sp>
        <p:nvSpPr>
          <p:cNvPr id="70659" name="Espace réservé du numéro de diapositive 3">
            <a:extLst>
              <a:ext uri="{FF2B5EF4-FFF2-40B4-BE49-F238E27FC236}">
                <a16:creationId xmlns:a16="http://schemas.microsoft.com/office/drawing/2014/main" id="{5566CAC1-BC2B-7ECE-3ABD-F07463BD37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fld id="{6B6D63EF-C720-644D-84EB-D02CEC93CD96}" type="slidenum">
              <a:rPr lang="fr-CA" altLang="fr-FR" smtClean="0">
                <a:latin typeface="Arial" panose="020B0604020202020204" pitchFamily="34" charset="0"/>
                <a:cs typeface="Arial" panose="020B0604020202020204" pitchFamily="34" charset="0"/>
              </a:rPr>
              <a:pPr/>
              <a:t>40</a:t>
            </a:fld>
            <a:endParaRPr lang="fr-CA" altLang="fr-FR">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a:extLst>
              <a:ext uri="{FF2B5EF4-FFF2-40B4-BE49-F238E27FC236}">
                <a16:creationId xmlns:a16="http://schemas.microsoft.com/office/drawing/2014/main" id="{8E6B4925-2C6F-F718-1F71-3BA6C15411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Espace réservé des notes 2">
            <a:extLst>
              <a:ext uri="{FF2B5EF4-FFF2-40B4-BE49-F238E27FC236}">
                <a16:creationId xmlns:a16="http://schemas.microsoft.com/office/drawing/2014/main" id="{3A9E392E-50DD-2F20-4AC1-6D1D1B9206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5779" name="Espace réservé du numéro de diapositive 3">
            <a:extLst>
              <a:ext uri="{FF2B5EF4-FFF2-40B4-BE49-F238E27FC236}">
                <a16:creationId xmlns:a16="http://schemas.microsoft.com/office/drawing/2014/main" id="{1D57ECEC-BCD7-EF4A-D8BC-E9057D42ED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fld id="{89F56C30-D460-4044-8FDB-949F6324A4FF}" type="slidenum">
              <a:rPr lang="fr-FR" altLang="fr-FR" smtClean="0">
                <a:latin typeface="Arial" panose="020B0604020202020204" pitchFamily="34" charset="0"/>
                <a:cs typeface="Arial" panose="020B0604020202020204" pitchFamily="34" charset="0"/>
              </a:rPr>
              <a:pPr/>
              <a:t>44</a:t>
            </a:fld>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ce réservé de l'image des diapositives 1">
            <a:extLst>
              <a:ext uri="{FF2B5EF4-FFF2-40B4-BE49-F238E27FC236}">
                <a16:creationId xmlns:a16="http://schemas.microsoft.com/office/drawing/2014/main" id="{150E8789-DFBF-A678-55E5-42C4DD08BF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Espace réservé des commentaires 2">
            <a:extLst>
              <a:ext uri="{FF2B5EF4-FFF2-40B4-BE49-F238E27FC236}">
                <a16:creationId xmlns:a16="http://schemas.microsoft.com/office/drawing/2014/main" id="{A6374730-2668-6BDF-0276-B8495BE41C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Times New Roman" panose="02020603050405020304" pitchFamily="18" charset="0"/>
            </a:endParaRPr>
          </a:p>
        </p:txBody>
      </p:sp>
      <p:sp>
        <p:nvSpPr>
          <p:cNvPr id="89091" name="Espace réservé du pied de page 3">
            <a:extLst>
              <a:ext uri="{FF2B5EF4-FFF2-40B4-BE49-F238E27FC236}">
                <a16:creationId xmlns:a16="http://schemas.microsoft.com/office/drawing/2014/main" id="{8B148873-AD9E-4CCC-DD66-6B3C7C73FAF7}"/>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89092" name="Espace réservé du numéro de diapositive 4">
            <a:extLst>
              <a:ext uri="{FF2B5EF4-FFF2-40B4-BE49-F238E27FC236}">
                <a16:creationId xmlns:a16="http://schemas.microsoft.com/office/drawing/2014/main" id="{F494927E-2C99-8BFF-6D15-924EBA9CE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19F0FC-B1B9-D14E-BE14-FB673FD187B0}" type="slidenum">
              <a:rPr lang="fr-FR" altLang="fr-FR" smtClean="0">
                <a:latin typeface="Times New Roman" panose="02020603050405020304" pitchFamily="18" charset="0"/>
              </a:rPr>
              <a:pPr>
                <a:spcBef>
                  <a:spcPct val="0"/>
                </a:spcBef>
              </a:pPr>
              <a:t>54</a:t>
            </a:fld>
            <a:endParaRPr lang="fr-FR" altLang="fr-FR">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Espace réservé de l'image des diapositives 1">
            <a:extLst>
              <a:ext uri="{FF2B5EF4-FFF2-40B4-BE49-F238E27FC236}">
                <a16:creationId xmlns:a16="http://schemas.microsoft.com/office/drawing/2014/main" id="{FAD636CD-BA8F-6601-CA15-AAE20FC649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Espace réservé des commentaires 2">
            <a:extLst>
              <a:ext uri="{FF2B5EF4-FFF2-40B4-BE49-F238E27FC236}">
                <a16:creationId xmlns:a16="http://schemas.microsoft.com/office/drawing/2014/main" id="{E1E8AC18-3468-CCCC-E243-589A2D9467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Times New Roman" panose="02020603050405020304" pitchFamily="18" charset="0"/>
            </a:endParaRPr>
          </a:p>
        </p:txBody>
      </p:sp>
      <p:sp>
        <p:nvSpPr>
          <p:cNvPr id="93187" name="Espace réservé du pied de page 3">
            <a:extLst>
              <a:ext uri="{FF2B5EF4-FFF2-40B4-BE49-F238E27FC236}">
                <a16:creationId xmlns:a16="http://schemas.microsoft.com/office/drawing/2014/main" id="{5A382966-994C-219E-C433-D887B1B099A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93188" name="Espace réservé du numéro de diapositive 4">
            <a:extLst>
              <a:ext uri="{FF2B5EF4-FFF2-40B4-BE49-F238E27FC236}">
                <a16:creationId xmlns:a16="http://schemas.microsoft.com/office/drawing/2014/main" id="{406AF1EF-CCBE-7549-8C92-209C38995D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2AA423-E653-5A47-AD44-3B7A0ECB6770}" type="slidenum">
              <a:rPr lang="fr-FR" altLang="fr-FR" smtClean="0">
                <a:latin typeface="Times New Roman" panose="02020603050405020304" pitchFamily="18" charset="0"/>
              </a:rPr>
              <a:pPr>
                <a:spcBef>
                  <a:spcPct val="0"/>
                </a:spcBef>
              </a:pPr>
              <a:t>57</a:t>
            </a:fld>
            <a:endParaRPr lang="fr-FR" altLang="fr-FR">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Espace réservé de l'image des diapositives 1">
            <a:extLst>
              <a:ext uri="{FF2B5EF4-FFF2-40B4-BE49-F238E27FC236}">
                <a16:creationId xmlns:a16="http://schemas.microsoft.com/office/drawing/2014/main" id="{67698396-07E4-F685-9A85-1605C4CB06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Espace réservé des commentaires 2">
            <a:extLst>
              <a:ext uri="{FF2B5EF4-FFF2-40B4-BE49-F238E27FC236}">
                <a16:creationId xmlns:a16="http://schemas.microsoft.com/office/drawing/2014/main" id="{B8998D24-7225-BF63-47CD-664084C209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Times New Roman" panose="02020603050405020304" pitchFamily="18" charset="0"/>
            </a:endParaRPr>
          </a:p>
        </p:txBody>
      </p:sp>
      <p:sp>
        <p:nvSpPr>
          <p:cNvPr id="95235" name="Espace réservé du pied de page 3">
            <a:extLst>
              <a:ext uri="{FF2B5EF4-FFF2-40B4-BE49-F238E27FC236}">
                <a16:creationId xmlns:a16="http://schemas.microsoft.com/office/drawing/2014/main" id="{5F63B42F-64F5-C03F-66F7-C8F6F3AFE71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95236" name="Espace réservé du numéro de diapositive 4">
            <a:extLst>
              <a:ext uri="{FF2B5EF4-FFF2-40B4-BE49-F238E27FC236}">
                <a16:creationId xmlns:a16="http://schemas.microsoft.com/office/drawing/2014/main" id="{6D1AF16E-0F35-2909-9D78-690636A0F6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02A635-801D-9E47-9A1C-399471D64F45}" type="slidenum">
              <a:rPr lang="fr-FR" altLang="fr-FR" smtClean="0">
                <a:latin typeface="Times New Roman" panose="02020603050405020304" pitchFamily="18" charset="0"/>
              </a:rPr>
              <a:pPr>
                <a:spcBef>
                  <a:spcPct val="0"/>
                </a:spcBef>
              </a:pPr>
              <a:t>58</a:t>
            </a:fld>
            <a:endParaRPr lang="fr-FR" altLang="fr-FR">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e l'image des diapositives 1">
            <a:extLst>
              <a:ext uri="{FF2B5EF4-FFF2-40B4-BE49-F238E27FC236}">
                <a16:creationId xmlns:a16="http://schemas.microsoft.com/office/drawing/2014/main" id="{816B3EC3-1DA0-D15F-FE71-7081328D9D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Espace réservé des commentaires 2">
            <a:extLst>
              <a:ext uri="{FF2B5EF4-FFF2-40B4-BE49-F238E27FC236}">
                <a16:creationId xmlns:a16="http://schemas.microsoft.com/office/drawing/2014/main" id="{F20ECD48-5A5E-0DD5-5151-665B88EA2D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latin typeface="Times New Roman" panose="02020603050405020304" pitchFamily="18" charset="0"/>
              </a:rPr>
              <a:t>Etat tout puissant qui délègue la pratique sportive aux fédérations.</a:t>
            </a:r>
          </a:p>
        </p:txBody>
      </p:sp>
      <p:sp>
        <p:nvSpPr>
          <p:cNvPr id="97283" name="Espace réservé du pied de page 3">
            <a:extLst>
              <a:ext uri="{FF2B5EF4-FFF2-40B4-BE49-F238E27FC236}">
                <a16:creationId xmlns:a16="http://schemas.microsoft.com/office/drawing/2014/main" id="{11207CF9-DACD-7216-036B-FB0A5505E6BA}"/>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97284" name="Espace réservé du numéro de diapositive 4">
            <a:extLst>
              <a:ext uri="{FF2B5EF4-FFF2-40B4-BE49-F238E27FC236}">
                <a16:creationId xmlns:a16="http://schemas.microsoft.com/office/drawing/2014/main" id="{DE5FA351-1A98-9F4D-BBC4-AB13D9E593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91879F-3375-7F4B-91D0-60F2366BD8E6}" type="slidenum">
              <a:rPr lang="fr-FR" altLang="fr-FR" smtClean="0">
                <a:latin typeface="Times New Roman" panose="02020603050405020304" pitchFamily="18" charset="0"/>
              </a:rPr>
              <a:pPr>
                <a:spcBef>
                  <a:spcPct val="0"/>
                </a:spcBef>
              </a:pPr>
              <a:t>59</a:t>
            </a:fld>
            <a:endParaRPr lang="fr-FR" altLang="fr-FR">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a:extLst>
              <a:ext uri="{FF2B5EF4-FFF2-40B4-BE49-F238E27FC236}">
                <a16:creationId xmlns:a16="http://schemas.microsoft.com/office/drawing/2014/main" id="{5A0E438B-234C-5870-6C80-BD88D08B65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Espace réservé des notes 2">
            <a:extLst>
              <a:ext uri="{FF2B5EF4-FFF2-40B4-BE49-F238E27FC236}">
                <a16:creationId xmlns:a16="http://schemas.microsoft.com/office/drawing/2014/main" id="{24253456-4132-4246-6FCC-E4CA7E748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30723" name="Espace réservé du numéro de diapositive 3">
            <a:extLst>
              <a:ext uri="{FF2B5EF4-FFF2-40B4-BE49-F238E27FC236}">
                <a16:creationId xmlns:a16="http://schemas.microsoft.com/office/drawing/2014/main" id="{246DF526-99E3-FBA1-B29A-AEA285349D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586D3CFC-0219-0041-AACE-1421A6945499}" type="slidenum">
              <a:rPr lang="fr-FR" altLang="fr-FR" smtClean="0">
                <a:latin typeface="Calibri" panose="020F0502020204030204" pitchFamily="34" charset="0"/>
              </a:rPr>
              <a:pPr/>
              <a:t>12</a:t>
            </a:fld>
            <a:endParaRPr lang="fr-FR" altLang="fr-FR">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ce réservé de l'image des diapositives 1">
            <a:extLst>
              <a:ext uri="{FF2B5EF4-FFF2-40B4-BE49-F238E27FC236}">
                <a16:creationId xmlns:a16="http://schemas.microsoft.com/office/drawing/2014/main" id="{A4A6D73B-EC67-BA54-BF8B-2365998D06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commentaires 2">
            <a:extLst>
              <a:ext uri="{FF2B5EF4-FFF2-40B4-BE49-F238E27FC236}">
                <a16:creationId xmlns:a16="http://schemas.microsoft.com/office/drawing/2014/main" id="{DC47FF6D-2735-DD8C-39BB-FC6C6F59959F}"/>
              </a:ext>
            </a:extLst>
          </p:cNvPr>
          <p:cNvSpPr>
            <a:spLocks noGrp="1"/>
          </p:cNvSpPr>
          <p:nvPr>
            <p:ph type="body" idx="1"/>
          </p:nvPr>
        </p:nvSpPr>
        <p:spPr bwMode="auto"/>
        <p:txBody>
          <a:bodyPr wrap="square" numCol="1" anchor="t" anchorCtr="0" compatLnSpc="1">
            <a:prstTxWarp prst="textNoShape">
              <a:avLst/>
            </a:prstTxWarp>
            <a:normAutofit fontScale="92500" lnSpcReduction="10000"/>
          </a:bodyPr>
          <a:lstStyle/>
          <a:p>
            <a:pPr eaLnBrk="1" hangingPunct="1">
              <a:spcBef>
                <a:spcPct val="0"/>
              </a:spcBef>
              <a:defRPr/>
            </a:pPr>
            <a:r>
              <a:rPr lang="fr-FR" altLang="fr-FR" b="1" u="sng" dirty="0">
                <a:latin typeface="Times New Roman" panose="02020603050405020304" pitchFamily="18" charset="0"/>
              </a:rPr>
              <a:t>Subventions aux Associations :</a:t>
            </a:r>
            <a:r>
              <a:rPr lang="fr-FR" altLang="fr-FR" dirty="0">
                <a:latin typeface="Times New Roman" panose="02020603050405020304" pitchFamily="18" charset="0"/>
              </a:rPr>
              <a:t> J’y reviens après</a:t>
            </a:r>
          </a:p>
          <a:p>
            <a:pPr eaLnBrk="1" hangingPunct="1">
              <a:spcBef>
                <a:spcPct val="0"/>
              </a:spcBef>
              <a:defRPr/>
            </a:pPr>
            <a:endParaRPr lang="fr-FR" altLang="fr-FR" dirty="0">
              <a:latin typeface="Times New Roman" panose="02020603050405020304" pitchFamily="18" charset="0"/>
            </a:endParaRPr>
          </a:p>
          <a:p>
            <a:pPr eaLnBrk="1" hangingPunct="1">
              <a:spcBef>
                <a:spcPct val="0"/>
              </a:spcBef>
              <a:defRPr/>
            </a:pPr>
            <a:r>
              <a:rPr lang="fr-FR" altLang="fr-FR" b="1" u="sng" dirty="0">
                <a:latin typeface="Times New Roman" panose="02020603050405020304" pitchFamily="18" charset="0"/>
              </a:rPr>
              <a:t>Subventions aux Equipements :</a:t>
            </a:r>
            <a:endParaRPr lang="fr-FR" altLang="fr-FR" dirty="0">
              <a:latin typeface="Times New Roman" panose="02020603050405020304" pitchFamily="18" charset="0"/>
            </a:endParaRPr>
          </a:p>
          <a:p>
            <a:pPr>
              <a:defRPr/>
            </a:pPr>
            <a:r>
              <a:rPr lang="fr-FR" dirty="0"/>
              <a:t>Le soutien financier du CNDS interviendra pour quatre catégories d’équipements :</a:t>
            </a:r>
          </a:p>
          <a:p>
            <a:pPr lvl="1">
              <a:defRPr/>
            </a:pPr>
            <a:r>
              <a:rPr lang="fr-FR" dirty="0"/>
              <a:t>les équipements structurants d’ampleur nationale. </a:t>
            </a:r>
          </a:p>
          <a:p>
            <a:pPr lvl="1">
              <a:defRPr/>
            </a:pPr>
            <a:r>
              <a:rPr lang="fr-FR" dirty="0"/>
              <a:t>les équipements structurants au niveau local, la mise en accessibilité des équipements sportifs et l’acquisition de matériel favorisant la pratique sportive des personnes en situation de handicap. (les piscines, les autres types d’équipements sportifs spécialisés destinés à la pratique en club, les salles multisports (gymnases dotés d’équipements dédiés à la pratique fédérale), le matériel lourd spécifique destiné à la pratique sportive fédérale.</a:t>
            </a:r>
          </a:p>
          <a:p>
            <a:pPr lvl="1">
              <a:defRPr/>
            </a:pPr>
            <a:r>
              <a:rPr lang="fr-FR" dirty="0"/>
              <a:t>les équipements du plan de développement des équipements sportifs en outre-mer et en Corse à hauteur de 10 M€.</a:t>
            </a:r>
          </a:p>
          <a:p>
            <a:pPr lvl="1">
              <a:defRPr/>
            </a:pPr>
            <a:r>
              <a:rPr lang="fr-FR" dirty="0"/>
              <a:t>les équipements du plan « Héritage 2024 » à hauteur de 10 M€.</a:t>
            </a:r>
          </a:p>
          <a:p>
            <a:pPr eaLnBrk="1" hangingPunct="1">
              <a:spcBef>
                <a:spcPct val="0"/>
              </a:spcBef>
              <a:defRPr/>
            </a:pPr>
            <a:endParaRPr lang="fr-FR" altLang="fr-FR" dirty="0">
              <a:latin typeface="Times New Roman" panose="02020603050405020304" pitchFamily="18" charset="0"/>
            </a:endParaRPr>
          </a:p>
          <a:p>
            <a:pPr eaLnBrk="1" hangingPunct="1">
              <a:spcBef>
                <a:spcPct val="0"/>
              </a:spcBef>
              <a:defRPr/>
            </a:pPr>
            <a:r>
              <a:rPr lang="fr-FR" altLang="fr-FR" b="1" u="sng" dirty="0">
                <a:latin typeface="Times New Roman" panose="02020603050405020304" pitchFamily="18" charset="0"/>
              </a:rPr>
              <a:t>Subventions aux grandes manifestations :</a:t>
            </a:r>
            <a:r>
              <a:rPr lang="fr-FR" altLang="fr-FR" dirty="0">
                <a:latin typeface="Times New Roman" panose="02020603050405020304" pitchFamily="18" charset="0"/>
              </a:rPr>
              <a:t> </a:t>
            </a:r>
            <a:r>
              <a:rPr lang="fr-FR" dirty="0"/>
              <a:t>Le CNDS soutient exclusivement l’organisation ou les candidatures à des </a:t>
            </a:r>
            <a:r>
              <a:rPr lang="fr-FR" b="1" dirty="0"/>
              <a:t>événements exceptionnels de dimension mondiale ou continentale</a:t>
            </a:r>
            <a:r>
              <a:rPr lang="fr-FR" dirty="0"/>
              <a:t> dans la </a:t>
            </a:r>
            <a:r>
              <a:rPr lang="fr-FR" b="1" dirty="0"/>
              <a:t>catégorie senior</a:t>
            </a:r>
            <a:r>
              <a:rPr lang="fr-FR" dirty="0"/>
              <a:t> </a:t>
            </a:r>
            <a:r>
              <a:rPr lang="fr-FR" baseline="30000" dirty="0"/>
              <a:t>(1)</a:t>
            </a:r>
            <a:r>
              <a:rPr lang="fr-FR" dirty="0"/>
              <a:t> pour des disciplines reconnues de </a:t>
            </a:r>
            <a:r>
              <a:rPr lang="fr-FR" b="1" dirty="0"/>
              <a:t>haut niveau</a:t>
            </a:r>
            <a:r>
              <a:rPr lang="fr-FR" dirty="0"/>
              <a:t> </a:t>
            </a:r>
            <a:r>
              <a:rPr lang="fr-FR" baseline="30000" dirty="0"/>
              <a:t>(2)</a:t>
            </a:r>
            <a:r>
              <a:rPr lang="fr-FR" dirty="0"/>
              <a:t> et à ceux qui participent </a:t>
            </a:r>
            <a:r>
              <a:rPr lang="fr-FR" b="1" dirty="0"/>
              <a:t>au rayonnement de la France</a:t>
            </a:r>
            <a:r>
              <a:rPr lang="fr-FR" dirty="0"/>
              <a:t> dans la francophonie et dans les régions où la France dispose de Collectivités d’Outre-Mer (COM) et de Départements d’Outre-Mer (DOM), sous réserve d’avoir été sollicité avant l’obtention de l’événement.</a:t>
            </a:r>
          </a:p>
          <a:p>
            <a:pPr>
              <a:buFont typeface="Symbol" panose="05050102010706020507" pitchFamily="18" charset="2"/>
              <a:buNone/>
              <a:defRPr/>
            </a:pPr>
            <a:endParaRPr lang="fr-FR" dirty="0"/>
          </a:p>
          <a:p>
            <a:pPr>
              <a:buFont typeface="Symbol" panose="05050102010706020507" pitchFamily="18" charset="2"/>
              <a:buNone/>
              <a:defRPr/>
            </a:pPr>
            <a:r>
              <a:rPr lang="fr-FR" dirty="0"/>
              <a:t>Subvention pour la médiatisation :</a:t>
            </a:r>
          </a:p>
          <a:p>
            <a:pPr eaLnBrk="1" hangingPunct="1">
              <a:spcBef>
                <a:spcPct val="0"/>
              </a:spcBef>
              <a:defRPr/>
            </a:pPr>
            <a:endParaRPr lang="fr-FR" altLang="fr-FR" dirty="0">
              <a:latin typeface="Times New Roman" panose="02020603050405020304" pitchFamily="18" charset="0"/>
            </a:endParaRPr>
          </a:p>
          <a:p>
            <a:pPr eaLnBrk="1" hangingPunct="1">
              <a:spcBef>
                <a:spcPct val="0"/>
              </a:spcBef>
              <a:defRPr/>
            </a:pPr>
            <a:endParaRPr lang="fr-FR" altLang="fr-FR" dirty="0">
              <a:latin typeface="Times New Roman" panose="02020603050405020304" pitchFamily="18" charset="0"/>
            </a:endParaRPr>
          </a:p>
        </p:txBody>
      </p:sp>
      <p:sp>
        <p:nvSpPr>
          <p:cNvPr id="99331" name="Espace réservé du pied de page 3">
            <a:extLst>
              <a:ext uri="{FF2B5EF4-FFF2-40B4-BE49-F238E27FC236}">
                <a16:creationId xmlns:a16="http://schemas.microsoft.com/office/drawing/2014/main" id="{EA97E7D6-572F-E49D-F204-3D040ED86F3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99332" name="Espace réservé du numéro de diapositive 4">
            <a:extLst>
              <a:ext uri="{FF2B5EF4-FFF2-40B4-BE49-F238E27FC236}">
                <a16:creationId xmlns:a16="http://schemas.microsoft.com/office/drawing/2014/main" id="{A3C70133-8886-BF8B-F163-51E7523FA4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7C6AA1-6AB4-D04B-A198-DC553A7DA7CE}" type="slidenum">
              <a:rPr lang="fr-FR" altLang="fr-FR" smtClean="0">
                <a:latin typeface="Times New Roman" panose="02020603050405020304" pitchFamily="18" charset="0"/>
              </a:rPr>
              <a:pPr>
                <a:spcBef>
                  <a:spcPct val="0"/>
                </a:spcBef>
              </a:pPr>
              <a:t>60</a:t>
            </a:fld>
            <a:endParaRPr lang="fr-FR" altLang="fr-FR">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ce réservé de l'image des diapositives 1">
            <a:extLst>
              <a:ext uri="{FF2B5EF4-FFF2-40B4-BE49-F238E27FC236}">
                <a16:creationId xmlns:a16="http://schemas.microsoft.com/office/drawing/2014/main" id="{7249452B-A8F8-7101-0424-5771306D2C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Espace réservé des commentaires 2">
            <a:extLst>
              <a:ext uri="{FF2B5EF4-FFF2-40B4-BE49-F238E27FC236}">
                <a16:creationId xmlns:a16="http://schemas.microsoft.com/office/drawing/2014/main" id="{4A81259C-66A7-94CF-EA62-BE3E49D329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les habitants des nouveaux quartiers prioritaires de la politique de la ville (QPV)</a:t>
            </a:r>
          </a:p>
          <a:p>
            <a:pPr eaLnBrk="1" hangingPunct="1">
              <a:spcBef>
                <a:spcPct val="0"/>
              </a:spcBef>
            </a:pPr>
            <a:r>
              <a:rPr lang="fr-FR" altLang="fr-FR"/>
              <a:t>les personnes en situation de handicap les populations des zones rurales fragilisées les femmes et les jeunes filles</a:t>
            </a:r>
          </a:p>
          <a:p>
            <a:pPr eaLnBrk="1" hangingPunct="1">
              <a:spcBef>
                <a:spcPct val="0"/>
              </a:spcBef>
            </a:pPr>
            <a:r>
              <a:rPr lang="fr-FR" altLang="fr-FR"/>
              <a:t>la pratique féminine sera encouragée dans tous les sports, en particulier au sein des zones carencées les seniors</a:t>
            </a:r>
          </a:p>
          <a:p>
            <a:pPr eaLnBrk="1" hangingPunct="1">
              <a:spcBef>
                <a:spcPct val="0"/>
              </a:spcBef>
            </a:pPr>
            <a:r>
              <a:rPr lang="fr-FR" altLang="fr-FR"/>
              <a:t>il s’agit de promouvoir les activités physiques et sportives en tant que facteur de santé</a:t>
            </a:r>
            <a:endParaRPr lang="fr-FR" altLang="fr-FR">
              <a:latin typeface="Times New Roman" panose="02020603050405020304" pitchFamily="18" charset="0"/>
            </a:endParaRPr>
          </a:p>
          <a:p>
            <a:pPr eaLnBrk="1" hangingPunct="1">
              <a:spcBef>
                <a:spcPct val="0"/>
              </a:spcBef>
            </a:pPr>
            <a:endParaRPr lang="fr-FR" altLang="fr-FR"/>
          </a:p>
          <a:p>
            <a:pPr eaLnBrk="1" hangingPunct="1">
              <a:spcBef>
                <a:spcPct val="0"/>
              </a:spcBef>
            </a:pPr>
            <a:r>
              <a:rPr lang="fr-FR" altLang="fr-FR"/>
              <a:t>1 500 € pour éviter le « saupoudrage »</a:t>
            </a:r>
            <a:endParaRPr lang="fr-FR" altLang="fr-FR">
              <a:latin typeface="Times New Roman" panose="02020603050405020304" pitchFamily="18" charset="0"/>
            </a:endParaRPr>
          </a:p>
        </p:txBody>
      </p:sp>
      <p:sp>
        <p:nvSpPr>
          <p:cNvPr id="101379" name="Espace réservé du pied de page 3">
            <a:extLst>
              <a:ext uri="{FF2B5EF4-FFF2-40B4-BE49-F238E27FC236}">
                <a16:creationId xmlns:a16="http://schemas.microsoft.com/office/drawing/2014/main" id="{E7299280-573C-F27A-A39D-56CF5D3CDCC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101380" name="Espace réservé du numéro de diapositive 4">
            <a:extLst>
              <a:ext uri="{FF2B5EF4-FFF2-40B4-BE49-F238E27FC236}">
                <a16:creationId xmlns:a16="http://schemas.microsoft.com/office/drawing/2014/main" id="{82BC985F-76CE-FB4E-D213-4F0F0704AB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2B5FC0-8B37-4349-9A0E-392119A950A2}" type="slidenum">
              <a:rPr lang="fr-FR" altLang="fr-FR" smtClean="0">
                <a:latin typeface="Times New Roman" panose="02020603050405020304" pitchFamily="18" charset="0"/>
              </a:rPr>
              <a:pPr>
                <a:spcBef>
                  <a:spcPct val="0"/>
                </a:spcBef>
              </a:pPr>
              <a:t>61</a:t>
            </a:fld>
            <a:endParaRPr lang="fr-FR" altLang="fr-FR">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Espace réservé de l'image des diapositives 1">
            <a:extLst>
              <a:ext uri="{FF2B5EF4-FFF2-40B4-BE49-F238E27FC236}">
                <a16:creationId xmlns:a16="http://schemas.microsoft.com/office/drawing/2014/main" id="{7F5790AA-7A29-D25C-68FC-0022C74123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Espace réservé des commentaires 2">
            <a:extLst>
              <a:ext uri="{FF2B5EF4-FFF2-40B4-BE49-F238E27FC236}">
                <a16:creationId xmlns:a16="http://schemas.microsoft.com/office/drawing/2014/main" id="{8349FFA1-671B-D815-5660-ED7F206911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les habitants des nouveaux quartiers prioritaires de la politique de la ville (QPV)</a:t>
            </a:r>
          </a:p>
          <a:p>
            <a:pPr eaLnBrk="1" hangingPunct="1">
              <a:spcBef>
                <a:spcPct val="0"/>
              </a:spcBef>
            </a:pPr>
            <a:r>
              <a:rPr lang="fr-FR" altLang="fr-FR"/>
              <a:t>les personnes en situation de handicap les populations des zones rurales fragilisées les femmes et les jeunes filles</a:t>
            </a:r>
          </a:p>
          <a:p>
            <a:pPr eaLnBrk="1" hangingPunct="1">
              <a:spcBef>
                <a:spcPct val="0"/>
              </a:spcBef>
            </a:pPr>
            <a:r>
              <a:rPr lang="fr-FR" altLang="fr-FR"/>
              <a:t>la pratique féminine sera encouragée dans tous les sports, en particulier au sein des zones carencées les seniors</a:t>
            </a:r>
          </a:p>
          <a:p>
            <a:pPr eaLnBrk="1" hangingPunct="1">
              <a:spcBef>
                <a:spcPct val="0"/>
              </a:spcBef>
            </a:pPr>
            <a:r>
              <a:rPr lang="fr-FR" altLang="fr-FR"/>
              <a:t>il s’agit de promouvoir les activités physiques et sportives en tant que facteur de santé</a:t>
            </a:r>
            <a:endParaRPr lang="fr-FR" altLang="fr-FR">
              <a:latin typeface="Times New Roman" panose="02020603050405020304" pitchFamily="18" charset="0"/>
            </a:endParaRPr>
          </a:p>
          <a:p>
            <a:pPr eaLnBrk="1" hangingPunct="1">
              <a:spcBef>
                <a:spcPct val="0"/>
              </a:spcBef>
            </a:pPr>
            <a:endParaRPr lang="fr-FR" altLang="fr-FR"/>
          </a:p>
          <a:p>
            <a:pPr eaLnBrk="1" hangingPunct="1">
              <a:spcBef>
                <a:spcPct val="0"/>
              </a:spcBef>
            </a:pPr>
            <a:r>
              <a:rPr lang="fr-FR" altLang="fr-FR"/>
              <a:t>1 500 € pour éviter le « saupoudrage »</a:t>
            </a:r>
            <a:endParaRPr lang="fr-FR" altLang="fr-FR">
              <a:latin typeface="Times New Roman" panose="02020603050405020304" pitchFamily="18" charset="0"/>
            </a:endParaRPr>
          </a:p>
        </p:txBody>
      </p:sp>
      <p:sp>
        <p:nvSpPr>
          <p:cNvPr id="109571" name="Espace réservé du pied de page 3">
            <a:extLst>
              <a:ext uri="{FF2B5EF4-FFF2-40B4-BE49-F238E27FC236}">
                <a16:creationId xmlns:a16="http://schemas.microsoft.com/office/drawing/2014/main" id="{FD9AE94D-EAC4-008E-40F6-CF459DF582F4}"/>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r>
              <a:rPr lang="fr-FR" altLang="fr-FR">
                <a:latin typeface="Arial" panose="020B0604020202020204" pitchFamily="34" charset="0"/>
                <a:cs typeface="Arial" panose="020B0604020202020204" pitchFamily="34" charset="0"/>
              </a:rPr>
              <a:t>Mécénat sportif - 14 décembre 2007 - Arnaud SAUROIS</a:t>
            </a:r>
          </a:p>
        </p:txBody>
      </p:sp>
      <p:sp>
        <p:nvSpPr>
          <p:cNvPr id="109572" name="Espace réservé du numéro de diapositive 4">
            <a:extLst>
              <a:ext uri="{FF2B5EF4-FFF2-40B4-BE49-F238E27FC236}">
                <a16:creationId xmlns:a16="http://schemas.microsoft.com/office/drawing/2014/main" id="{F399C774-4A1C-787C-CEE8-F62089E515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350" indent="-293688">
              <a:spcBef>
                <a:spcPct val="30000"/>
              </a:spcBef>
              <a:defRPr sz="1200">
                <a:solidFill>
                  <a:schemeClr val="tx1"/>
                </a:solidFill>
                <a:latin typeface="Calibri" panose="020F0502020204030204" pitchFamily="34" charset="0"/>
              </a:defRPr>
            </a:lvl2pPr>
            <a:lvl3pPr marL="1182688" indent="-234950">
              <a:spcBef>
                <a:spcPct val="30000"/>
              </a:spcBef>
              <a:defRPr sz="1200">
                <a:solidFill>
                  <a:schemeClr val="tx1"/>
                </a:solidFill>
                <a:latin typeface="Calibri" panose="020F0502020204030204" pitchFamily="34" charset="0"/>
              </a:defRPr>
            </a:lvl3pPr>
            <a:lvl4pPr marL="1655763" indent="-234950">
              <a:spcBef>
                <a:spcPct val="30000"/>
              </a:spcBef>
              <a:defRPr sz="1200">
                <a:solidFill>
                  <a:schemeClr val="tx1"/>
                </a:solidFill>
                <a:latin typeface="Calibri" panose="020F0502020204030204" pitchFamily="34" charset="0"/>
              </a:defRPr>
            </a:lvl4pPr>
            <a:lvl5pPr marL="2130425" indent="-234950">
              <a:spcBef>
                <a:spcPct val="30000"/>
              </a:spcBef>
              <a:defRPr sz="1200">
                <a:solidFill>
                  <a:schemeClr val="tx1"/>
                </a:solidFill>
                <a:latin typeface="Calibri" panose="020F0502020204030204" pitchFamily="34" charset="0"/>
              </a:defRPr>
            </a:lvl5pPr>
            <a:lvl6pPr marL="2587625" indent="-234950" defTabSz="457200" eaLnBrk="0" fontAlgn="base" hangingPunct="0">
              <a:spcBef>
                <a:spcPct val="30000"/>
              </a:spcBef>
              <a:spcAft>
                <a:spcPct val="0"/>
              </a:spcAft>
              <a:defRPr sz="1200">
                <a:solidFill>
                  <a:schemeClr val="tx1"/>
                </a:solidFill>
                <a:latin typeface="Calibri" panose="020F0502020204030204" pitchFamily="34" charset="0"/>
              </a:defRPr>
            </a:lvl6pPr>
            <a:lvl7pPr marL="3044825" indent="-234950" defTabSz="457200" eaLnBrk="0" fontAlgn="base" hangingPunct="0">
              <a:spcBef>
                <a:spcPct val="30000"/>
              </a:spcBef>
              <a:spcAft>
                <a:spcPct val="0"/>
              </a:spcAft>
              <a:defRPr sz="1200">
                <a:solidFill>
                  <a:schemeClr val="tx1"/>
                </a:solidFill>
                <a:latin typeface="Calibri" panose="020F0502020204030204" pitchFamily="34" charset="0"/>
              </a:defRPr>
            </a:lvl7pPr>
            <a:lvl8pPr marL="3502025" indent="-234950" defTabSz="457200" eaLnBrk="0" fontAlgn="base" hangingPunct="0">
              <a:spcBef>
                <a:spcPct val="30000"/>
              </a:spcBef>
              <a:spcAft>
                <a:spcPct val="0"/>
              </a:spcAft>
              <a:defRPr sz="1200">
                <a:solidFill>
                  <a:schemeClr val="tx1"/>
                </a:solidFill>
                <a:latin typeface="Calibri" panose="020F0502020204030204" pitchFamily="34" charset="0"/>
              </a:defRPr>
            </a:lvl8pPr>
            <a:lvl9pPr marL="3959225" indent="-23495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E0347A-DD8E-1C4E-B566-2FC97EA714EE}" type="slidenum">
              <a:rPr lang="fr-FR" altLang="fr-FR" smtClean="0">
                <a:latin typeface="Times New Roman" panose="02020603050405020304" pitchFamily="18" charset="0"/>
              </a:rPr>
              <a:pPr>
                <a:spcBef>
                  <a:spcPct val="0"/>
                </a:spcBef>
              </a:pPr>
              <a:t>62</a:t>
            </a:fld>
            <a:endParaRPr lang="fr-FR" altLang="fr-FR">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a:extLst>
              <a:ext uri="{FF2B5EF4-FFF2-40B4-BE49-F238E27FC236}">
                <a16:creationId xmlns:a16="http://schemas.microsoft.com/office/drawing/2014/main" id="{85315691-A938-0595-AE3B-FF20FF35F3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Espace réservé des notes 2">
            <a:extLst>
              <a:ext uri="{FF2B5EF4-FFF2-40B4-BE49-F238E27FC236}">
                <a16:creationId xmlns:a16="http://schemas.microsoft.com/office/drawing/2014/main" id="{C9C802C2-EDBE-76E1-71FD-398CB8059A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0963" name="Espace réservé du numéro de diapositive 3">
            <a:extLst>
              <a:ext uri="{FF2B5EF4-FFF2-40B4-BE49-F238E27FC236}">
                <a16:creationId xmlns:a16="http://schemas.microsoft.com/office/drawing/2014/main" id="{D236368E-4D81-24B5-AC88-578ACAA2BA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69938" indent="-295275">
              <a:defRPr>
                <a:solidFill>
                  <a:schemeClr val="tx1"/>
                </a:solidFill>
                <a:latin typeface="Century Gothic" panose="020B0502020202020204" pitchFamily="34" charset="0"/>
              </a:defRPr>
            </a:lvl2pPr>
            <a:lvl3pPr marL="1184275" indent="-236538">
              <a:defRPr>
                <a:solidFill>
                  <a:schemeClr val="tx1"/>
                </a:solidFill>
                <a:latin typeface="Century Gothic" panose="020B0502020202020204" pitchFamily="34" charset="0"/>
              </a:defRPr>
            </a:lvl3pPr>
            <a:lvl4pPr marL="1657350" indent="-236538">
              <a:defRPr>
                <a:solidFill>
                  <a:schemeClr val="tx1"/>
                </a:solidFill>
                <a:latin typeface="Century Gothic" panose="020B0502020202020204" pitchFamily="34" charset="0"/>
              </a:defRPr>
            </a:lvl4pPr>
            <a:lvl5pPr marL="2132013" indent="-236538">
              <a:defRPr>
                <a:solidFill>
                  <a:schemeClr val="tx1"/>
                </a:solidFill>
                <a:latin typeface="Century Gothic" panose="020B0502020202020204" pitchFamily="34" charset="0"/>
              </a:defRPr>
            </a:lvl5pPr>
            <a:lvl6pPr marL="2589213" indent="-236538" defTabSz="457200" eaLnBrk="0" fontAlgn="base" hangingPunct="0">
              <a:spcBef>
                <a:spcPct val="0"/>
              </a:spcBef>
              <a:spcAft>
                <a:spcPct val="0"/>
              </a:spcAft>
              <a:defRPr>
                <a:solidFill>
                  <a:schemeClr val="tx1"/>
                </a:solidFill>
                <a:latin typeface="Century Gothic" panose="020B0502020202020204" pitchFamily="34" charset="0"/>
              </a:defRPr>
            </a:lvl6pPr>
            <a:lvl7pPr marL="3046413" indent="-236538" defTabSz="457200" eaLnBrk="0" fontAlgn="base" hangingPunct="0">
              <a:spcBef>
                <a:spcPct val="0"/>
              </a:spcBef>
              <a:spcAft>
                <a:spcPct val="0"/>
              </a:spcAft>
              <a:defRPr>
                <a:solidFill>
                  <a:schemeClr val="tx1"/>
                </a:solidFill>
                <a:latin typeface="Century Gothic" panose="020B0502020202020204" pitchFamily="34" charset="0"/>
              </a:defRPr>
            </a:lvl7pPr>
            <a:lvl8pPr marL="3503613" indent="-236538" defTabSz="457200" eaLnBrk="0" fontAlgn="base" hangingPunct="0">
              <a:spcBef>
                <a:spcPct val="0"/>
              </a:spcBef>
              <a:spcAft>
                <a:spcPct val="0"/>
              </a:spcAft>
              <a:defRPr>
                <a:solidFill>
                  <a:schemeClr val="tx1"/>
                </a:solidFill>
                <a:latin typeface="Century Gothic" panose="020B0502020202020204" pitchFamily="34" charset="0"/>
              </a:defRPr>
            </a:lvl8pPr>
            <a:lvl9pPr marL="3960813" indent="-236538" defTabSz="457200" eaLnBrk="0" fontAlgn="base" hangingPunct="0">
              <a:spcBef>
                <a:spcPct val="0"/>
              </a:spcBef>
              <a:spcAft>
                <a:spcPct val="0"/>
              </a:spcAft>
              <a:defRPr>
                <a:solidFill>
                  <a:schemeClr val="tx1"/>
                </a:solidFill>
                <a:latin typeface="Century Gothic" panose="020B0502020202020204" pitchFamily="34" charset="0"/>
              </a:defRPr>
            </a:lvl9pPr>
          </a:lstStyle>
          <a:p>
            <a:fld id="{4967A2C3-7576-5A45-A343-5CC2B53264A1}" type="slidenum">
              <a:rPr lang="fr-FR" altLang="fr-FR" smtClean="0">
                <a:latin typeface="Arial" panose="020B0604020202020204" pitchFamily="34" charset="0"/>
                <a:cs typeface="Arial" panose="020B0604020202020204" pitchFamily="34" charset="0"/>
              </a:rPr>
              <a:pPr/>
              <a:t>21</a:t>
            </a:fld>
            <a:endParaRPr lang="fr-FR" altLang="fr-FR">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image des diapositives 1">
            <a:extLst>
              <a:ext uri="{FF2B5EF4-FFF2-40B4-BE49-F238E27FC236}">
                <a16:creationId xmlns:a16="http://schemas.microsoft.com/office/drawing/2014/main" id="{C4691C04-287B-246B-2D17-901BF7E691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Espace réservé des commentaires 2">
            <a:extLst>
              <a:ext uri="{FF2B5EF4-FFF2-40B4-BE49-F238E27FC236}">
                <a16:creationId xmlns:a16="http://schemas.microsoft.com/office/drawing/2014/main" id="{C7B83933-498B-3C9D-1D0F-2E28F3C1DC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9155" name="Espace réservé du numéro de diapositive 3">
            <a:extLst>
              <a:ext uri="{FF2B5EF4-FFF2-40B4-BE49-F238E27FC236}">
                <a16:creationId xmlns:a16="http://schemas.microsoft.com/office/drawing/2014/main" id="{FC101FED-14CA-087D-0F76-CCE10D3A97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52133E-6B0A-1E43-A2CD-C5DA94691663}" type="slidenum">
              <a:rPr lang="fr-FR" altLang="fr-FR" sz="1100" smtClean="0"/>
              <a:pPr>
                <a:spcBef>
                  <a:spcPct val="0"/>
                </a:spcBef>
              </a:pPr>
              <a:t>28</a:t>
            </a:fld>
            <a:endParaRPr lang="fr-FR" altLang="fr-F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a:extLst>
              <a:ext uri="{FF2B5EF4-FFF2-40B4-BE49-F238E27FC236}">
                <a16:creationId xmlns:a16="http://schemas.microsoft.com/office/drawing/2014/main" id="{8FA022DA-4471-1A52-AD22-4C7BA037B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Espace réservé des commentaires 2">
            <a:extLst>
              <a:ext uri="{FF2B5EF4-FFF2-40B4-BE49-F238E27FC236}">
                <a16:creationId xmlns:a16="http://schemas.microsoft.com/office/drawing/2014/main" id="{8A4181AE-DDD4-1533-AB49-1009783B0A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1203" name="Espace réservé du numéro de diapositive 3">
            <a:extLst>
              <a:ext uri="{FF2B5EF4-FFF2-40B4-BE49-F238E27FC236}">
                <a16:creationId xmlns:a16="http://schemas.microsoft.com/office/drawing/2014/main" id="{52D1BFC6-79ED-EF5C-E692-DBD7404C09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AB491E-D95C-0249-B6F7-F9120ACECC5C}" type="slidenum">
              <a:rPr lang="fr-FR" altLang="fr-FR" sz="1100" smtClean="0"/>
              <a:pPr>
                <a:spcBef>
                  <a:spcPct val="0"/>
                </a:spcBef>
              </a:pPr>
              <a:t>29</a:t>
            </a:fld>
            <a:endParaRPr lang="fr-FR" altLang="fr-F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a:extLst>
              <a:ext uri="{FF2B5EF4-FFF2-40B4-BE49-F238E27FC236}">
                <a16:creationId xmlns:a16="http://schemas.microsoft.com/office/drawing/2014/main" id="{19660FCB-7066-6D79-9831-E2EC944B1F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Espace réservé des commentaires 2">
            <a:extLst>
              <a:ext uri="{FF2B5EF4-FFF2-40B4-BE49-F238E27FC236}">
                <a16:creationId xmlns:a16="http://schemas.microsoft.com/office/drawing/2014/main" id="{49117DB2-87E9-8AAC-C425-635BAA6B03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1" name="Espace réservé du numéro de diapositive 3">
            <a:extLst>
              <a:ext uri="{FF2B5EF4-FFF2-40B4-BE49-F238E27FC236}">
                <a16:creationId xmlns:a16="http://schemas.microsoft.com/office/drawing/2014/main" id="{34E87249-1218-F547-C61F-616FA22841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B8DB50-2149-A740-B9DB-30A3FC1514FC}" type="slidenum">
              <a:rPr lang="fr-FR" altLang="fr-FR" sz="1100" smtClean="0"/>
              <a:pPr>
                <a:spcBef>
                  <a:spcPct val="0"/>
                </a:spcBef>
              </a:pPr>
              <a:t>30</a:t>
            </a:fld>
            <a:endParaRPr lang="fr-FR" altLang="fr-F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a:extLst>
              <a:ext uri="{FF2B5EF4-FFF2-40B4-BE49-F238E27FC236}">
                <a16:creationId xmlns:a16="http://schemas.microsoft.com/office/drawing/2014/main" id="{A9DE471D-516E-28D8-6170-F925FF60D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Espace réservé des commentaires 2">
            <a:extLst>
              <a:ext uri="{FF2B5EF4-FFF2-40B4-BE49-F238E27FC236}">
                <a16:creationId xmlns:a16="http://schemas.microsoft.com/office/drawing/2014/main" id="{9AE44875-44EA-2831-A469-59443C7CD1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5299" name="Espace réservé du numéro de diapositive 3">
            <a:extLst>
              <a:ext uri="{FF2B5EF4-FFF2-40B4-BE49-F238E27FC236}">
                <a16:creationId xmlns:a16="http://schemas.microsoft.com/office/drawing/2014/main" id="{425DA167-86A6-908D-D38F-2D5C91DC19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51C894-9398-3C48-A13B-053EC1AB75B1}" type="slidenum">
              <a:rPr lang="fr-FR" altLang="fr-FR" sz="1100" smtClean="0"/>
              <a:pPr>
                <a:spcBef>
                  <a:spcPct val="0"/>
                </a:spcBef>
              </a:pPr>
              <a:t>31</a:t>
            </a:fld>
            <a:endParaRPr lang="fr-FR" altLang="fr-FR"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s diapositives 1">
            <a:extLst>
              <a:ext uri="{FF2B5EF4-FFF2-40B4-BE49-F238E27FC236}">
                <a16:creationId xmlns:a16="http://schemas.microsoft.com/office/drawing/2014/main" id="{C579FF95-3E87-DB46-74EA-2F1C9461CF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Espace réservé des commentaires 2">
            <a:extLst>
              <a:ext uri="{FF2B5EF4-FFF2-40B4-BE49-F238E27FC236}">
                <a16:creationId xmlns:a16="http://schemas.microsoft.com/office/drawing/2014/main" id="{B330B3F8-FC70-4D96-D716-68C2B51AF9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7347" name="Espace réservé du numéro de diapositive 3">
            <a:extLst>
              <a:ext uri="{FF2B5EF4-FFF2-40B4-BE49-F238E27FC236}">
                <a16:creationId xmlns:a16="http://schemas.microsoft.com/office/drawing/2014/main" id="{AB9F6812-E64A-32C0-BC02-99EC810528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5CF500-D1DE-AA4F-83BD-97BEC2247C4F}" type="slidenum">
              <a:rPr lang="fr-FR" altLang="fr-FR" sz="1100" smtClean="0"/>
              <a:pPr>
                <a:spcBef>
                  <a:spcPct val="0"/>
                </a:spcBef>
              </a:pPr>
              <a:t>32</a:t>
            </a:fld>
            <a:endParaRPr lang="fr-FR" altLang="fr-F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a:extLst>
              <a:ext uri="{FF2B5EF4-FFF2-40B4-BE49-F238E27FC236}">
                <a16:creationId xmlns:a16="http://schemas.microsoft.com/office/drawing/2014/main" id="{24E50AF3-C735-87B7-C4C3-01B22BF621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Espace réservé des commentaires 2">
            <a:extLst>
              <a:ext uri="{FF2B5EF4-FFF2-40B4-BE49-F238E27FC236}">
                <a16:creationId xmlns:a16="http://schemas.microsoft.com/office/drawing/2014/main" id="{5052684F-8DF3-EF0B-B188-273154400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9395" name="Espace réservé du numéro de diapositive 3">
            <a:extLst>
              <a:ext uri="{FF2B5EF4-FFF2-40B4-BE49-F238E27FC236}">
                <a16:creationId xmlns:a16="http://schemas.microsoft.com/office/drawing/2014/main" id="{F1136AAC-2AF2-5C2A-06EC-E8E665B9B5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7350"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6413"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3613"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0813"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16F8AF-2FF9-2749-B88C-8773CF883E5A}" type="slidenum">
              <a:rPr lang="fr-FR" altLang="fr-FR" sz="1100" smtClean="0"/>
              <a:pPr>
                <a:spcBef>
                  <a:spcPct val="0"/>
                </a:spcBef>
              </a:pPr>
              <a:t>33</a:t>
            </a:fld>
            <a:endParaRPr lang="fr-FR" altLang="fr-F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6D569665-2376-FE57-387B-8CCB403E7E56}"/>
              </a:ext>
            </a:extLst>
          </p:cNvPr>
          <p:cNvSpPr>
            <a:spLocks/>
          </p:cNvSpPr>
          <p:nvPr/>
        </p:nvSpPr>
        <p:spPr bwMode="auto">
          <a:xfrm>
            <a:off x="-31750" y="4321175"/>
            <a:ext cx="1395413"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5" name="Date Placeholder 3">
            <a:extLst>
              <a:ext uri="{FF2B5EF4-FFF2-40B4-BE49-F238E27FC236}">
                <a16:creationId xmlns:a16="http://schemas.microsoft.com/office/drawing/2014/main" id="{5BC3EABE-544F-E9C4-11A9-BC6572E0327A}"/>
              </a:ext>
            </a:extLst>
          </p:cNvPr>
          <p:cNvSpPr>
            <a:spLocks noGrp="1"/>
          </p:cNvSpPr>
          <p:nvPr>
            <p:ph type="dt" sz="half" idx="10"/>
          </p:nvPr>
        </p:nvSpPr>
        <p:spPr/>
        <p:txBody>
          <a:bodyPr/>
          <a:lstStyle>
            <a:lvl1pPr>
              <a:defRPr/>
            </a:lvl1pPr>
          </a:lstStyle>
          <a:p>
            <a:pPr>
              <a:defRPr/>
            </a:pPr>
            <a:fld id="{3640EBF2-35A2-9842-A7D3-28843C1F9A90}" type="datetimeFigureOut">
              <a:rPr lang="fr-FR"/>
              <a:pPr>
                <a:defRPr/>
              </a:pPr>
              <a:t>20/01/2023</a:t>
            </a:fld>
            <a:endParaRPr lang="fr-FR" dirty="0"/>
          </a:p>
        </p:txBody>
      </p:sp>
      <p:sp>
        <p:nvSpPr>
          <p:cNvPr id="6" name="Footer Placeholder 4">
            <a:extLst>
              <a:ext uri="{FF2B5EF4-FFF2-40B4-BE49-F238E27FC236}">
                <a16:creationId xmlns:a16="http://schemas.microsoft.com/office/drawing/2014/main" id="{E4CA5245-C652-7573-A5AB-8425F63BE6C3}"/>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704A27B9-C100-05EB-E85B-A9F3EE7DA7D3}"/>
              </a:ext>
            </a:extLst>
          </p:cNvPr>
          <p:cNvSpPr>
            <a:spLocks noGrp="1"/>
          </p:cNvSpPr>
          <p:nvPr>
            <p:ph type="sldNum" sz="quarter" idx="12"/>
          </p:nvPr>
        </p:nvSpPr>
        <p:spPr>
          <a:xfrm>
            <a:off x="423863" y="4529138"/>
            <a:ext cx="584200" cy="365125"/>
          </a:xfrm>
        </p:spPr>
        <p:txBody>
          <a:bodyPr/>
          <a:lstStyle>
            <a:lvl1pPr>
              <a:defRPr/>
            </a:lvl1pPr>
          </a:lstStyle>
          <a:p>
            <a:pPr>
              <a:defRPr/>
            </a:pPr>
            <a:fld id="{2018A9A5-85B1-4147-B9BC-DE11698C8B51}" type="slidenum">
              <a:rPr lang="fr-FR" altLang="fr-FR"/>
              <a:pPr>
                <a:defRPr/>
              </a:pPr>
              <a:t>‹N°›</a:t>
            </a:fld>
            <a:endParaRPr lang="fr-FR" altLang="fr-FR"/>
          </a:p>
        </p:txBody>
      </p:sp>
    </p:spTree>
    <p:extLst>
      <p:ext uri="{BB962C8B-B14F-4D97-AF65-F5344CB8AC3E}">
        <p14:creationId xmlns:p14="http://schemas.microsoft.com/office/powerpoint/2010/main" val="311753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82382B07-910B-8FFF-D020-74031C91EA2A}"/>
              </a:ext>
            </a:extLst>
          </p:cNvPr>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5" name="Date Placeholder 3">
            <a:extLst>
              <a:ext uri="{FF2B5EF4-FFF2-40B4-BE49-F238E27FC236}">
                <a16:creationId xmlns:a16="http://schemas.microsoft.com/office/drawing/2014/main" id="{D76D9F04-43E5-230C-0A0A-B4E06BAD30E5}"/>
              </a:ext>
            </a:extLst>
          </p:cNvPr>
          <p:cNvSpPr>
            <a:spLocks noGrp="1"/>
          </p:cNvSpPr>
          <p:nvPr>
            <p:ph type="dt" sz="half" idx="10"/>
          </p:nvPr>
        </p:nvSpPr>
        <p:spPr/>
        <p:txBody>
          <a:bodyPr/>
          <a:lstStyle>
            <a:lvl1pPr>
              <a:defRPr/>
            </a:lvl1pPr>
          </a:lstStyle>
          <a:p>
            <a:pPr>
              <a:defRPr/>
            </a:pPr>
            <a:fld id="{9D6BF9A7-4E0B-B74C-9402-E60A9BD06AAE}" type="datetimeFigureOut">
              <a:rPr lang="fr-FR"/>
              <a:pPr>
                <a:defRPr/>
              </a:pPr>
              <a:t>20/01/2023</a:t>
            </a:fld>
            <a:endParaRPr lang="fr-FR" dirty="0"/>
          </a:p>
        </p:txBody>
      </p:sp>
      <p:sp>
        <p:nvSpPr>
          <p:cNvPr id="6" name="Footer Placeholder 4">
            <a:extLst>
              <a:ext uri="{FF2B5EF4-FFF2-40B4-BE49-F238E27FC236}">
                <a16:creationId xmlns:a16="http://schemas.microsoft.com/office/drawing/2014/main" id="{42068EEF-0AE7-158E-5573-DDB8E5D01924}"/>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3526EADB-46A9-C8B9-9B67-68C567EF671D}"/>
              </a:ext>
            </a:extLst>
          </p:cNvPr>
          <p:cNvSpPr>
            <a:spLocks noGrp="1"/>
          </p:cNvSpPr>
          <p:nvPr>
            <p:ph type="sldNum" sz="quarter" idx="12"/>
          </p:nvPr>
        </p:nvSpPr>
        <p:spPr>
          <a:xfrm>
            <a:off x="511175" y="3244850"/>
            <a:ext cx="585788" cy="365125"/>
          </a:xfrm>
        </p:spPr>
        <p:txBody>
          <a:bodyPr/>
          <a:lstStyle>
            <a:lvl1pPr>
              <a:defRPr/>
            </a:lvl1pPr>
          </a:lstStyle>
          <a:p>
            <a:pPr>
              <a:defRPr/>
            </a:pPr>
            <a:fld id="{2C603CA7-D9F9-C741-B7D3-98D9C20D58C8}" type="slidenum">
              <a:rPr lang="fr-FR" altLang="fr-FR"/>
              <a:pPr>
                <a:defRPr/>
              </a:pPr>
              <a:t>‹N°›</a:t>
            </a:fld>
            <a:endParaRPr lang="fr-FR" altLang="fr-FR"/>
          </a:p>
        </p:txBody>
      </p:sp>
    </p:spTree>
    <p:extLst>
      <p:ext uri="{BB962C8B-B14F-4D97-AF65-F5344CB8AC3E}">
        <p14:creationId xmlns:p14="http://schemas.microsoft.com/office/powerpoint/2010/main" val="93189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04E7C20-5B12-21D9-F9FA-63E680110A21}"/>
              </a:ext>
            </a:extLst>
          </p:cNvPr>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 name="TextBox 13">
            <a:extLst>
              <a:ext uri="{FF2B5EF4-FFF2-40B4-BE49-F238E27FC236}">
                <a16:creationId xmlns:a16="http://schemas.microsoft.com/office/drawing/2014/main" id="{9642EE5F-A0A7-CAA9-A42F-30DA31EDB36A}"/>
              </a:ext>
            </a:extLst>
          </p:cNvPr>
          <p:cNvSpPr txBox="1">
            <a:spLocks noChangeArrowheads="1"/>
          </p:cNvSpPr>
          <p:nvPr/>
        </p:nvSpPr>
        <p:spPr bwMode="auto">
          <a:xfrm>
            <a:off x="1808163" y="647700"/>
            <a:ext cx="4572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fr-FR" sz="8000">
                <a:solidFill>
                  <a:schemeClr val="accent1"/>
                </a:solidFill>
                <a:latin typeface="Arial" panose="020B0604020202020204" pitchFamily="34" charset="0"/>
              </a:rPr>
              <a:t>“</a:t>
            </a:r>
          </a:p>
        </p:txBody>
      </p:sp>
      <p:sp>
        <p:nvSpPr>
          <p:cNvPr id="6" name="TextBox 14">
            <a:extLst>
              <a:ext uri="{FF2B5EF4-FFF2-40B4-BE49-F238E27FC236}">
                <a16:creationId xmlns:a16="http://schemas.microsoft.com/office/drawing/2014/main" id="{BC447A35-89DE-ADA7-03FF-CAD92B14DC7B}"/>
              </a:ext>
            </a:extLst>
          </p:cNvPr>
          <p:cNvSpPr txBox="1">
            <a:spLocks noChangeArrowheads="1"/>
          </p:cNvSpPr>
          <p:nvPr/>
        </p:nvSpPr>
        <p:spPr bwMode="auto">
          <a:xfrm>
            <a:off x="8169275" y="2905125"/>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fr-FR" sz="800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7" name="Date Placeholder 3">
            <a:extLst>
              <a:ext uri="{FF2B5EF4-FFF2-40B4-BE49-F238E27FC236}">
                <a16:creationId xmlns:a16="http://schemas.microsoft.com/office/drawing/2014/main" id="{0743B629-08BC-0148-A69A-4380F56C3758}"/>
              </a:ext>
            </a:extLst>
          </p:cNvPr>
          <p:cNvSpPr>
            <a:spLocks noGrp="1"/>
          </p:cNvSpPr>
          <p:nvPr>
            <p:ph type="dt" sz="half" idx="14"/>
          </p:nvPr>
        </p:nvSpPr>
        <p:spPr/>
        <p:txBody>
          <a:bodyPr/>
          <a:lstStyle>
            <a:lvl1pPr>
              <a:defRPr/>
            </a:lvl1pPr>
          </a:lstStyle>
          <a:p>
            <a:pPr>
              <a:defRPr/>
            </a:pPr>
            <a:fld id="{A22B6C76-01C9-8948-9F2C-55BDF702BB35}" type="datetimeFigureOut">
              <a:rPr lang="fr-FR"/>
              <a:pPr>
                <a:defRPr/>
              </a:pPr>
              <a:t>20/01/2023</a:t>
            </a:fld>
            <a:endParaRPr lang="fr-FR" dirty="0"/>
          </a:p>
        </p:txBody>
      </p:sp>
      <p:sp>
        <p:nvSpPr>
          <p:cNvPr id="8" name="Footer Placeholder 4">
            <a:extLst>
              <a:ext uri="{FF2B5EF4-FFF2-40B4-BE49-F238E27FC236}">
                <a16:creationId xmlns:a16="http://schemas.microsoft.com/office/drawing/2014/main" id="{7994CE15-9283-3946-90FE-6582946C18EE}"/>
              </a:ext>
            </a:extLst>
          </p:cNvPr>
          <p:cNvSpPr>
            <a:spLocks noGrp="1"/>
          </p:cNvSpPr>
          <p:nvPr>
            <p:ph type="ftr" sz="quarter" idx="15"/>
          </p:nvPr>
        </p:nvSpPr>
        <p:spPr/>
        <p:txBody>
          <a:bodyPr/>
          <a:lstStyle>
            <a:lvl1pPr>
              <a:defRPr/>
            </a:lvl1pPr>
          </a:lstStyle>
          <a:p>
            <a:pPr>
              <a:defRPr/>
            </a:pPr>
            <a:endParaRPr lang="fr-FR"/>
          </a:p>
        </p:txBody>
      </p:sp>
      <p:sp>
        <p:nvSpPr>
          <p:cNvPr id="9" name="Slide Number Placeholder 5">
            <a:extLst>
              <a:ext uri="{FF2B5EF4-FFF2-40B4-BE49-F238E27FC236}">
                <a16:creationId xmlns:a16="http://schemas.microsoft.com/office/drawing/2014/main" id="{2A67A6B7-7161-72FD-4A4D-9DE7A1AD6B87}"/>
              </a:ext>
            </a:extLst>
          </p:cNvPr>
          <p:cNvSpPr>
            <a:spLocks noGrp="1"/>
          </p:cNvSpPr>
          <p:nvPr>
            <p:ph type="sldNum" sz="quarter" idx="16"/>
          </p:nvPr>
        </p:nvSpPr>
        <p:spPr>
          <a:xfrm>
            <a:off x="511175" y="3244850"/>
            <a:ext cx="585788" cy="365125"/>
          </a:xfrm>
        </p:spPr>
        <p:txBody>
          <a:bodyPr/>
          <a:lstStyle>
            <a:lvl1pPr>
              <a:defRPr/>
            </a:lvl1pPr>
          </a:lstStyle>
          <a:p>
            <a:pPr>
              <a:defRPr/>
            </a:pPr>
            <a:fld id="{A265542C-9E13-8040-817D-F92970D2621E}" type="slidenum">
              <a:rPr lang="fr-FR" altLang="fr-FR"/>
              <a:pPr>
                <a:defRPr/>
              </a:pPr>
              <a:t>‹N°›</a:t>
            </a:fld>
            <a:endParaRPr lang="fr-FR" altLang="fr-FR"/>
          </a:p>
        </p:txBody>
      </p:sp>
    </p:spTree>
    <p:extLst>
      <p:ext uri="{BB962C8B-B14F-4D97-AF65-F5344CB8AC3E}">
        <p14:creationId xmlns:p14="http://schemas.microsoft.com/office/powerpoint/2010/main" val="2635017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258E332-BC13-9603-EF6F-083918E9BE5B}"/>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fr-FR"/>
              <a:t>Modifier les styles du texte du masque</a:t>
            </a:r>
          </a:p>
        </p:txBody>
      </p:sp>
      <p:sp>
        <p:nvSpPr>
          <p:cNvPr id="5" name="Date Placeholder 4">
            <a:extLst>
              <a:ext uri="{FF2B5EF4-FFF2-40B4-BE49-F238E27FC236}">
                <a16:creationId xmlns:a16="http://schemas.microsoft.com/office/drawing/2014/main" id="{497322A0-AD5B-C93B-5160-A93E78A9850B}"/>
              </a:ext>
            </a:extLst>
          </p:cNvPr>
          <p:cNvSpPr>
            <a:spLocks noGrp="1"/>
          </p:cNvSpPr>
          <p:nvPr>
            <p:ph type="dt" sz="half" idx="10"/>
          </p:nvPr>
        </p:nvSpPr>
        <p:spPr/>
        <p:txBody>
          <a:bodyPr/>
          <a:lstStyle>
            <a:lvl1pPr>
              <a:defRPr/>
            </a:lvl1pPr>
          </a:lstStyle>
          <a:p>
            <a:pPr>
              <a:defRPr/>
            </a:pPr>
            <a:fld id="{6D62F695-3E5B-5045-BC7E-81C9D935C158}" type="datetimeFigureOut">
              <a:rPr lang="fr-FR"/>
              <a:pPr>
                <a:defRPr/>
              </a:pPr>
              <a:t>20/01/2023</a:t>
            </a:fld>
            <a:endParaRPr lang="fr-FR" dirty="0"/>
          </a:p>
        </p:txBody>
      </p:sp>
      <p:sp>
        <p:nvSpPr>
          <p:cNvPr id="6" name="Footer Placeholder 5">
            <a:extLst>
              <a:ext uri="{FF2B5EF4-FFF2-40B4-BE49-F238E27FC236}">
                <a16:creationId xmlns:a16="http://schemas.microsoft.com/office/drawing/2014/main" id="{9B6A0A4C-411D-2A08-E278-885737B9C3F8}"/>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6">
            <a:extLst>
              <a:ext uri="{FF2B5EF4-FFF2-40B4-BE49-F238E27FC236}">
                <a16:creationId xmlns:a16="http://schemas.microsoft.com/office/drawing/2014/main" id="{67F4123E-5A91-1CDF-731D-79F4830F8926}"/>
              </a:ext>
            </a:extLst>
          </p:cNvPr>
          <p:cNvSpPr>
            <a:spLocks noGrp="1"/>
          </p:cNvSpPr>
          <p:nvPr>
            <p:ph type="sldNum" sz="quarter" idx="12"/>
          </p:nvPr>
        </p:nvSpPr>
        <p:spPr>
          <a:xfrm>
            <a:off x="511175" y="4983163"/>
            <a:ext cx="585788" cy="365125"/>
          </a:xfrm>
        </p:spPr>
        <p:txBody>
          <a:bodyPr/>
          <a:lstStyle>
            <a:lvl1pPr>
              <a:defRPr/>
            </a:lvl1pPr>
          </a:lstStyle>
          <a:p>
            <a:pPr>
              <a:defRPr/>
            </a:pPr>
            <a:fld id="{3F146023-22D6-5245-A04D-221553D7A92B}" type="slidenum">
              <a:rPr lang="fr-FR" altLang="fr-FR"/>
              <a:pPr>
                <a:defRPr/>
              </a:pPr>
              <a:t>‹N°›</a:t>
            </a:fld>
            <a:endParaRPr lang="fr-FR" altLang="fr-FR"/>
          </a:p>
        </p:txBody>
      </p:sp>
    </p:spTree>
    <p:extLst>
      <p:ext uri="{BB962C8B-B14F-4D97-AF65-F5344CB8AC3E}">
        <p14:creationId xmlns:p14="http://schemas.microsoft.com/office/powerpoint/2010/main" val="7472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B2B29F-6B09-BFBE-36B1-4780B53C5A88}"/>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 name="TextBox 10">
            <a:extLst>
              <a:ext uri="{FF2B5EF4-FFF2-40B4-BE49-F238E27FC236}">
                <a16:creationId xmlns:a16="http://schemas.microsoft.com/office/drawing/2014/main" id="{0AE3835E-3446-5513-4523-62FAE0C7AA88}"/>
              </a:ext>
            </a:extLst>
          </p:cNvPr>
          <p:cNvSpPr txBox="1">
            <a:spLocks noChangeArrowheads="1"/>
          </p:cNvSpPr>
          <p:nvPr/>
        </p:nvSpPr>
        <p:spPr bwMode="auto">
          <a:xfrm>
            <a:off x="1808163" y="647700"/>
            <a:ext cx="4572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fr-FR" sz="8000">
                <a:solidFill>
                  <a:schemeClr val="accent1"/>
                </a:solidFill>
                <a:latin typeface="Arial" panose="020B0604020202020204" pitchFamily="34" charset="0"/>
              </a:rPr>
              <a:t>“</a:t>
            </a:r>
          </a:p>
        </p:txBody>
      </p:sp>
      <p:sp>
        <p:nvSpPr>
          <p:cNvPr id="5" name="TextBox 11">
            <a:extLst>
              <a:ext uri="{FF2B5EF4-FFF2-40B4-BE49-F238E27FC236}">
                <a16:creationId xmlns:a16="http://schemas.microsoft.com/office/drawing/2014/main" id="{79B1EFA0-269D-0960-8454-3460D8FD16ED}"/>
              </a:ext>
            </a:extLst>
          </p:cNvPr>
          <p:cNvSpPr txBox="1">
            <a:spLocks noChangeArrowheads="1"/>
          </p:cNvSpPr>
          <p:nvPr/>
        </p:nvSpPr>
        <p:spPr bwMode="auto">
          <a:xfrm>
            <a:off x="8169275" y="2905125"/>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fr-FR" sz="800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fr-FR"/>
              <a:t>Modifier les styles du texte du masque</a:t>
            </a:r>
          </a:p>
        </p:txBody>
      </p:sp>
      <p:sp>
        <p:nvSpPr>
          <p:cNvPr id="6" name="Date Placeholder 4">
            <a:extLst>
              <a:ext uri="{FF2B5EF4-FFF2-40B4-BE49-F238E27FC236}">
                <a16:creationId xmlns:a16="http://schemas.microsoft.com/office/drawing/2014/main" id="{C9E76364-B107-54F2-B66D-6E81DFD95D17}"/>
              </a:ext>
            </a:extLst>
          </p:cNvPr>
          <p:cNvSpPr>
            <a:spLocks noGrp="1"/>
          </p:cNvSpPr>
          <p:nvPr>
            <p:ph type="dt" sz="half" idx="14"/>
          </p:nvPr>
        </p:nvSpPr>
        <p:spPr/>
        <p:txBody>
          <a:bodyPr/>
          <a:lstStyle>
            <a:lvl1pPr>
              <a:defRPr/>
            </a:lvl1pPr>
          </a:lstStyle>
          <a:p>
            <a:pPr>
              <a:defRPr/>
            </a:pPr>
            <a:fld id="{1FF43C34-0C94-324B-9E74-1EC052F2FB73}" type="datetimeFigureOut">
              <a:rPr lang="fr-FR"/>
              <a:pPr>
                <a:defRPr/>
              </a:pPr>
              <a:t>20/01/2023</a:t>
            </a:fld>
            <a:endParaRPr lang="fr-FR" dirty="0"/>
          </a:p>
        </p:txBody>
      </p:sp>
      <p:sp>
        <p:nvSpPr>
          <p:cNvPr id="7" name="Footer Placeholder 5">
            <a:extLst>
              <a:ext uri="{FF2B5EF4-FFF2-40B4-BE49-F238E27FC236}">
                <a16:creationId xmlns:a16="http://schemas.microsoft.com/office/drawing/2014/main" id="{CD468F59-288F-A71F-A18E-19AE6DC4C472}"/>
              </a:ext>
            </a:extLst>
          </p:cNvPr>
          <p:cNvSpPr>
            <a:spLocks noGrp="1"/>
          </p:cNvSpPr>
          <p:nvPr>
            <p:ph type="ftr" sz="quarter" idx="15"/>
          </p:nvPr>
        </p:nvSpPr>
        <p:spPr/>
        <p:txBody>
          <a:bodyPr/>
          <a:lstStyle>
            <a:lvl1pPr>
              <a:defRPr/>
            </a:lvl1pPr>
          </a:lstStyle>
          <a:p>
            <a:pPr>
              <a:defRPr/>
            </a:pPr>
            <a:endParaRPr lang="fr-FR"/>
          </a:p>
        </p:txBody>
      </p:sp>
      <p:sp>
        <p:nvSpPr>
          <p:cNvPr id="8" name="Slide Number Placeholder 6">
            <a:extLst>
              <a:ext uri="{FF2B5EF4-FFF2-40B4-BE49-F238E27FC236}">
                <a16:creationId xmlns:a16="http://schemas.microsoft.com/office/drawing/2014/main" id="{956950F5-79D1-7344-4A85-FD4C10E44D6F}"/>
              </a:ext>
            </a:extLst>
          </p:cNvPr>
          <p:cNvSpPr>
            <a:spLocks noGrp="1"/>
          </p:cNvSpPr>
          <p:nvPr>
            <p:ph type="sldNum" sz="quarter" idx="16"/>
          </p:nvPr>
        </p:nvSpPr>
        <p:spPr>
          <a:xfrm>
            <a:off x="511175" y="4983163"/>
            <a:ext cx="585788" cy="365125"/>
          </a:xfrm>
        </p:spPr>
        <p:txBody>
          <a:bodyPr/>
          <a:lstStyle>
            <a:lvl1pPr>
              <a:defRPr/>
            </a:lvl1pPr>
          </a:lstStyle>
          <a:p>
            <a:pPr>
              <a:defRPr/>
            </a:pPr>
            <a:fld id="{A8A83D9C-0C1C-B14E-806C-5BD140E3B2D7}" type="slidenum">
              <a:rPr lang="fr-FR" altLang="fr-FR"/>
              <a:pPr>
                <a:defRPr/>
              </a:pPr>
              <a:t>‹N°›</a:t>
            </a:fld>
            <a:endParaRPr lang="fr-FR" altLang="fr-FR"/>
          </a:p>
        </p:txBody>
      </p:sp>
    </p:spTree>
    <p:extLst>
      <p:ext uri="{BB962C8B-B14F-4D97-AF65-F5344CB8AC3E}">
        <p14:creationId xmlns:p14="http://schemas.microsoft.com/office/powerpoint/2010/main" val="3454134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96F32AC4-2BB1-EEA6-6999-F6A1DA7EFB3C}"/>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fr-FR"/>
              <a:t>Modifier les styles du texte du masque</a:t>
            </a:r>
          </a:p>
        </p:txBody>
      </p:sp>
      <p:sp>
        <p:nvSpPr>
          <p:cNvPr id="5" name="Date Placeholder 4">
            <a:extLst>
              <a:ext uri="{FF2B5EF4-FFF2-40B4-BE49-F238E27FC236}">
                <a16:creationId xmlns:a16="http://schemas.microsoft.com/office/drawing/2014/main" id="{F28F619A-003B-F693-64AC-3F8C842A4293}"/>
              </a:ext>
            </a:extLst>
          </p:cNvPr>
          <p:cNvSpPr>
            <a:spLocks noGrp="1"/>
          </p:cNvSpPr>
          <p:nvPr>
            <p:ph type="dt" sz="half" idx="14"/>
          </p:nvPr>
        </p:nvSpPr>
        <p:spPr/>
        <p:txBody>
          <a:bodyPr/>
          <a:lstStyle>
            <a:lvl1pPr>
              <a:defRPr/>
            </a:lvl1pPr>
          </a:lstStyle>
          <a:p>
            <a:pPr>
              <a:defRPr/>
            </a:pPr>
            <a:fld id="{23AE5858-BB9E-F44F-B391-C4EDC673106C}" type="datetimeFigureOut">
              <a:rPr lang="fr-FR"/>
              <a:pPr>
                <a:defRPr/>
              </a:pPr>
              <a:t>20/01/2023</a:t>
            </a:fld>
            <a:endParaRPr lang="fr-FR" dirty="0"/>
          </a:p>
        </p:txBody>
      </p:sp>
      <p:sp>
        <p:nvSpPr>
          <p:cNvPr id="6" name="Footer Placeholder 5">
            <a:extLst>
              <a:ext uri="{FF2B5EF4-FFF2-40B4-BE49-F238E27FC236}">
                <a16:creationId xmlns:a16="http://schemas.microsoft.com/office/drawing/2014/main" id="{D3E3CF39-ECC5-09E9-79CF-81393A8DCF19}"/>
              </a:ext>
            </a:extLst>
          </p:cNvPr>
          <p:cNvSpPr>
            <a:spLocks noGrp="1"/>
          </p:cNvSpPr>
          <p:nvPr>
            <p:ph type="ftr" sz="quarter" idx="15"/>
          </p:nvPr>
        </p:nvSpPr>
        <p:spPr/>
        <p:txBody>
          <a:bodyPr/>
          <a:lstStyle>
            <a:lvl1pPr>
              <a:defRPr/>
            </a:lvl1pPr>
          </a:lstStyle>
          <a:p>
            <a:pPr>
              <a:defRPr/>
            </a:pPr>
            <a:endParaRPr lang="fr-FR"/>
          </a:p>
        </p:txBody>
      </p:sp>
      <p:sp>
        <p:nvSpPr>
          <p:cNvPr id="7" name="Slide Number Placeholder 6">
            <a:extLst>
              <a:ext uri="{FF2B5EF4-FFF2-40B4-BE49-F238E27FC236}">
                <a16:creationId xmlns:a16="http://schemas.microsoft.com/office/drawing/2014/main" id="{19194749-0DEF-02EA-2060-55C3B2042EBD}"/>
              </a:ext>
            </a:extLst>
          </p:cNvPr>
          <p:cNvSpPr>
            <a:spLocks noGrp="1"/>
          </p:cNvSpPr>
          <p:nvPr>
            <p:ph type="sldNum" sz="quarter" idx="16"/>
          </p:nvPr>
        </p:nvSpPr>
        <p:spPr>
          <a:xfrm>
            <a:off x="511175" y="4983163"/>
            <a:ext cx="585788" cy="365125"/>
          </a:xfrm>
        </p:spPr>
        <p:txBody>
          <a:bodyPr/>
          <a:lstStyle>
            <a:lvl1pPr>
              <a:defRPr/>
            </a:lvl1pPr>
          </a:lstStyle>
          <a:p>
            <a:pPr>
              <a:defRPr/>
            </a:pPr>
            <a:fld id="{35DFAB4B-0324-EC42-842E-CEE4202BC687}" type="slidenum">
              <a:rPr lang="fr-FR" altLang="fr-FR"/>
              <a:pPr>
                <a:defRPr/>
              </a:pPr>
              <a:t>‹N°›</a:t>
            </a:fld>
            <a:endParaRPr lang="fr-FR" altLang="fr-FR"/>
          </a:p>
        </p:txBody>
      </p:sp>
    </p:spTree>
    <p:extLst>
      <p:ext uri="{BB962C8B-B14F-4D97-AF65-F5344CB8AC3E}">
        <p14:creationId xmlns:p14="http://schemas.microsoft.com/office/powerpoint/2010/main" val="1969396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D5C1B4CC-2D2C-C4DE-EFED-20B9D79F85DF}"/>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8738891B-5306-8325-0B6C-72A1C23F430C}"/>
              </a:ext>
            </a:extLst>
          </p:cNvPr>
          <p:cNvSpPr>
            <a:spLocks noGrp="1"/>
          </p:cNvSpPr>
          <p:nvPr>
            <p:ph type="dt" sz="half" idx="10"/>
          </p:nvPr>
        </p:nvSpPr>
        <p:spPr/>
        <p:txBody>
          <a:bodyPr/>
          <a:lstStyle>
            <a:lvl1pPr>
              <a:defRPr/>
            </a:lvl1pPr>
          </a:lstStyle>
          <a:p>
            <a:pPr>
              <a:defRPr/>
            </a:pPr>
            <a:fld id="{F6F490D9-3972-2446-AE56-A9C2A88DFFBB}" type="datetimeFigureOut">
              <a:rPr lang="fr-FR"/>
              <a:pPr>
                <a:defRPr/>
              </a:pPr>
              <a:t>20/01/2023</a:t>
            </a:fld>
            <a:endParaRPr lang="fr-FR" dirty="0"/>
          </a:p>
        </p:txBody>
      </p:sp>
      <p:sp>
        <p:nvSpPr>
          <p:cNvPr id="6" name="Footer Placeholder 4">
            <a:extLst>
              <a:ext uri="{FF2B5EF4-FFF2-40B4-BE49-F238E27FC236}">
                <a16:creationId xmlns:a16="http://schemas.microsoft.com/office/drawing/2014/main" id="{791587D5-48AB-BF59-3C0E-79DD36634FB3}"/>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F90B9B08-E177-C612-5715-95CE6960459E}"/>
              </a:ext>
            </a:extLst>
          </p:cNvPr>
          <p:cNvSpPr>
            <a:spLocks noGrp="1"/>
          </p:cNvSpPr>
          <p:nvPr>
            <p:ph type="sldNum" sz="quarter" idx="12"/>
          </p:nvPr>
        </p:nvSpPr>
        <p:spPr/>
        <p:txBody>
          <a:bodyPr/>
          <a:lstStyle>
            <a:lvl1pPr>
              <a:defRPr/>
            </a:lvl1pPr>
          </a:lstStyle>
          <a:p>
            <a:pPr>
              <a:defRPr/>
            </a:pPr>
            <a:fld id="{7DEB69E7-487C-9E4A-AFD2-D8727BED02B6}" type="slidenum">
              <a:rPr lang="fr-FR" altLang="fr-FR"/>
              <a:pPr>
                <a:defRPr/>
              </a:pPr>
              <a:t>‹N°›</a:t>
            </a:fld>
            <a:endParaRPr lang="fr-FR" altLang="fr-FR"/>
          </a:p>
        </p:txBody>
      </p:sp>
    </p:spTree>
    <p:extLst>
      <p:ext uri="{BB962C8B-B14F-4D97-AF65-F5344CB8AC3E}">
        <p14:creationId xmlns:p14="http://schemas.microsoft.com/office/powerpoint/2010/main" val="151748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A327D81-C0F2-5F18-1289-F7159D8E93E8}"/>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Vertical Title 1"/>
          <p:cNvSpPr>
            <a:spLocks noGrp="1"/>
          </p:cNvSpPr>
          <p:nvPr>
            <p:ph type="title" orient="vert"/>
          </p:nvPr>
        </p:nvSpPr>
        <p:spPr>
          <a:xfrm>
            <a:off x="6878535" y="627406"/>
            <a:ext cx="1656132"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C1778883-2A18-46E0-2B2A-03EACF43E520}"/>
              </a:ext>
            </a:extLst>
          </p:cNvPr>
          <p:cNvSpPr>
            <a:spLocks noGrp="1"/>
          </p:cNvSpPr>
          <p:nvPr>
            <p:ph type="dt" sz="half" idx="10"/>
          </p:nvPr>
        </p:nvSpPr>
        <p:spPr/>
        <p:txBody>
          <a:bodyPr/>
          <a:lstStyle>
            <a:lvl1pPr>
              <a:defRPr/>
            </a:lvl1pPr>
          </a:lstStyle>
          <a:p>
            <a:pPr>
              <a:defRPr/>
            </a:pPr>
            <a:fld id="{D39B85F4-63AB-3D4D-98FB-32D358FF2DCF}" type="datetimeFigureOut">
              <a:rPr lang="fr-FR"/>
              <a:pPr>
                <a:defRPr/>
              </a:pPr>
              <a:t>20/01/2023</a:t>
            </a:fld>
            <a:endParaRPr lang="fr-FR" dirty="0"/>
          </a:p>
        </p:txBody>
      </p:sp>
      <p:sp>
        <p:nvSpPr>
          <p:cNvPr id="6" name="Footer Placeholder 4">
            <a:extLst>
              <a:ext uri="{FF2B5EF4-FFF2-40B4-BE49-F238E27FC236}">
                <a16:creationId xmlns:a16="http://schemas.microsoft.com/office/drawing/2014/main" id="{94720EFB-6A61-B454-BB50-449D670676A6}"/>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5CC09CC1-3D89-8ABE-6A7F-9376E5658788}"/>
              </a:ext>
            </a:extLst>
          </p:cNvPr>
          <p:cNvSpPr>
            <a:spLocks noGrp="1"/>
          </p:cNvSpPr>
          <p:nvPr>
            <p:ph type="sldNum" sz="quarter" idx="12"/>
          </p:nvPr>
        </p:nvSpPr>
        <p:spPr/>
        <p:txBody>
          <a:bodyPr/>
          <a:lstStyle>
            <a:lvl1pPr>
              <a:defRPr/>
            </a:lvl1pPr>
          </a:lstStyle>
          <a:p>
            <a:pPr>
              <a:defRPr/>
            </a:pPr>
            <a:fld id="{52B1059E-D102-CB44-8AE1-161AAF2778FF}" type="slidenum">
              <a:rPr lang="fr-FR" altLang="fr-FR"/>
              <a:pPr>
                <a:defRPr/>
              </a:pPr>
              <a:t>‹N°›</a:t>
            </a:fld>
            <a:endParaRPr lang="fr-FR" altLang="fr-FR"/>
          </a:p>
        </p:txBody>
      </p:sp>
    </p:spTree>
    <p:extLst>
      <p:ext uri="{BB962C8B-B14F-4D97-AF65-F5344CB8AC3E}">
        <p14:creationId xmlns:p14="http://schemas.microsoft.com/office/powerpoint/2010/main" val="311973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A78736-77F3-6CD9-0F29-EAEE35661871}"/>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5201" y="624110"/>
            <a:ext cx="6589199" cy="1280890"/>
          </a:xfrm>
        </p:spPr>
        <p:txBody>
          <a:bodyPr/>
          <a:lstStyle/>
          <a:p>
            <a:r>
              <a:rPr lang="fr-FR"/>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23B0BFC3-D225-B63F-FF29-EF7FF22FEF83}"/>
              </a:ext>
            </a:extLst>
          </p:cNvPr>
          <p:cNvSpPr>
            <a:spLocks noGrp="1"/>
          </p:cNvSpPr>
          <p:nvPr>
            <p:ph type="dt" sz="half" idx="10"/>
          </p:nvPr>
        </p:nvSpPr>
        <p:spPr/>
        <p:txBody>
          <a:bodyPr/>
          <a:lstStyle>
            <a:lvl1pPr>
              <a:defRPr/>
            </a:lvl1pPr>
          </a:lstStyle>
          <a:p>
            <a:pPr>
              <a:defRPr/>
            </a:pPr>
            <a:fld id="{50476576-5644-9D4F-BD9B-F7349DD3F1BC}" type="datetimeFigureOut">
              <a:rPr lang="fr-FR"/>
              <a:pPr>
                <a:defRPr/>
              </a:pPr>
              <a:t>20/01/2023</a:t>
            </a:fld>
            <a:endParaRPr lang="fr-FR" dirty="0"/>
          </a:p>
        </p:txBody>
      </p:sp>
      <p:sp>
        <p:nvSpPr>
          <p:cNvPr id="6" name="Footer Placeholder 4">
            <a:extLst>
              <a:ext uri="{FF2B5EF4-FFF2-40B4-BE49-F238E27FC236}">
                <a16:creationId xmlns:a16="http://schemas.microsoft.com/office/drawing/2014/main" id="{D48B5E29-FF81-61A8-CB1B-599AC14ED74B}"/>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3B61327A-1528-06A5-9126-BED249A3FA94}"/>
              </a:ext>
            </a:extLst>
          </p:cNvPr>
          <p:cNvSpPr>
            <a:spLocks noGrp="1"/>
          </p:cNvSpPr>
          <p:nvPr>
            <p:ph type="sldNum" sz="quarter" idx="12"/>
          </p:nvPr>
        </p:nvSpPr>
        <p:spPr/>
        <p:txBody>
          <a:bodyPr/>
          <a:lstStyle>
            <a:lvl1pPr>
              <a:defRPr/>
            </a:lvl1pPr>
          </a:lstStyle>
          <a:p>
            <a:pPr>
              <a:defRPr/>
            </a:pPr>
            <a:fld id="{14F4641D-6F06-3B4C-AF74-A0144F6F7704}" type="slidenum">
              <a:rPr lang="fr-FR" altLang="fr-FR"/>
              <a:pPr>
                <a:defRPr/>
              </a:pPr>
              <a:t>‹N°›</a:t>
            </a:fld>
            <a:endParaRPr lang="fr-FR" altLang="fr-FR"/>
          </a:p>
        </p:txBody>
      </p:sp>
    </p:spTree>
    <p:extLst>
      <p:ext uri="{BB962C8B-B14F-4D97-AF65-F5344CB8AC3E}">
        <p14:creationId xmlns:p14="http://schemas.microsoft.com/office/powerpoint/2010/main" val="373589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EC6560A-8032-4E32-7E62-434D92B2A984}"/>
              </a:ext>
            </a:extLst>
          </p:cNvPr>
          <p:cNvSpPr>
            <a:spLocks/>
          </p:cNvSpPr>
          <p:nvPr/>
        </p:nvSpPr>
        <p:spPr bwMode="auto">
          <a:xfrm flipV="1">
            <a:off x="0" y="3167063"/>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5" name="Date Placeholder 3">
            <a:extLst>
              <a:ext uri="{FF2B5EF4-FFF2-40B4-BE49-F238E27FC236}">
                <a16:creationId xmlns:a16="http://schemas.microsoft.com/office/drawing/2014/main" id="{C78F522C-FC26-0B99-0BE2-42173DFBD086}"/>
              </a:ext>
            </a:extLst>
          </p:cNvPr>
          <p:cNvSpPr>
            <a:spLocks noGrp="1"/>
          </p:cNvSpPr>
          <p:nvPr>
            <p:ph type="dt" sz="half" idx="10"/>
          </p:nvPr>
        </p:nvSpPr>
        <p:spPr/>
        <p:txBody>
          <a:bodyPr/>
          <a:lstStyle>
            <a:lvl1pPr>
              <a:defRPr/>
            </a:lvl1pPr>
          </a:lstStyle>
          <a:p>
            <a:pPr>
              <a:defRPr/>
            </a:pPr>
            <a:fld id="{014A8442-E373-FA48-8CA5-E816BA4AFA23}" type="datetimeFigureOut">
              <a:rPr lang="fr-FR"/>
              <a:pPr>
                <a:defRPr/>
              </a:pPr>
              <a:t>20/01/2023</a:t>
            </a:fld>
            <a:endParaRPr lang="fr-FR" dirty="0"/>
          </a:p>
        </p:txBody>
      </p:sp>
      <p:sp>
        <p:nvSpPr>
          <p:cNvPr id="6" name="Footer Placeholder 4">
            <a:extLst>
              <a:ext uri="{FF2B5EF4-FFF2-40B4-BE49-F238E27FC236}">
                <a16:creationId xmlns:a16="http://schemas.microsoft.com/office/drawing/2014/main" id="{A435A644-169D-402B-B863-65C15D1FEF8D}"/>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6D77A12B-C97B-6631-662A-43BFFFB411F7}"/>
              </a:ext>
            </a:extLst>
          </p:cNvPr>
          <p:cNvSpPr>
            <a:spLocks noGrp="1"/>
          </p:cNvSpPr>
          <p:nvPr>
            <p:ph type="sldNum" sz="quarter" idx="12"/>
          </p:nvPr>
        </p:nvSpPr>
        <p:spPr>
          <a:xfrm>
            <a:off x="511175" y="3244850"/>
            <a:ext cx="585788" cy="365125"/>
          </a:xfrm>
        </p:spPr>
        <p:txBody>
          <a:bodyPr/>
          <a:lstStyle>
            <a:lvl1pPr>
              <a:defRPr/>
            </a:lvl1pPr>
          </a:lstStyle>
          <a:p>
            <a:pPr>
              <a:defRPr/>
            </a:pPr>
            <a:fld id="{783F9411-6A30-104D-A5DB-4BFB2E61E64A}" type="slidenum">
              <a:rPr lang="fr-FR" altLang="fr-FR"/>
              <a:pPr>
                <a:defRPr/>
              </a:pPr>
              <a:t>‹N°›</a:t>
            </a:fld>
            <a:endParaRPr lang="fr-FR" altLang="fr-FR"/>
          </a:p>
        </p:txBody>
      </p:sp>
    </p:spTree>
    <p:extLst>
      <p:ext uri="{BB962C8B-B14F-4D97-AF65-F5344CB8AC3E}">
        <p14:creationId xmlns:p14="http://schemas.microsoft.com/office/powerpoint/2010/main" val="290655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47340FF8-DF33-FAB6-0967-44596F444347}"/>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24997791-B43F-3DE5-5899-F8B95A5136CA}"/>
              </a:ext>
            </a:extLst>
          </p:cNvPr>
          <p:cNvSpPr>
            <a:spLocks noGrp="1"/>
          </p:cNvSpPr>
          <p:nvPr>
            <p:ph type="dt" sz="half" idx="10"/>
          </p:nvPr>
        </p:nvSpPr>
        <p:spPr/>
        <p:txBody>
          <a:bodyPr/>
          <a:lstStyle>
            <a:lvl1pPr>
              <a:defRPr/>
            </a:lvl1pPr>
          </a:lstStyle>
          <a:p>
            <a:pPr>
              <a:defRPr/>
            </a:pPr>
            <a:fld id="{7B41BA26-2DE1-A446-9E31-DB9D628796EC}" type="datetimeFigureOut">
              <a:rPr lang="fr-FR"/>
              <a:pPr>
                <a:defRPr/>
              </a:pPr>
              <a:t>20/01/2023</a:t>
            </a:fld>
            <a:endParaRPr lang="fr-FR" dirty="0"/>
          </a:p>
        </p:txBody>
      </p:sp>
      <p:sp>
        <p:nvSpPr>
          <p:cNvPr id="6" name="Footer Placeholder 5">
            <a:extLst>
              <a:ext uri="{FF2B5EF4-FFF2-40B4-BE49-F238E27FC236}">
                <a16:creationId xmlns:a16="http://schemas.microsoft.com/office/drawing/2014/main" id="{ED6DCE49-6D81-3EC9-C0CE-DF98CF2D579C}"/>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F5DF8A36-2513-FA09-4353-6D36B30EC6F9}"/>
              </a:ext>
            </a:extLst>
          </p:cNvPr>
          <p:cNvSpPr>
            <a:spLocks noGrp="1"/>
          </p:cNvSpPr>
          <p:nvPr>
            <p:ph type="sldNum" sz="quarter" idx="12"/>
          </p:nvPr>
        </p:nvSpPr>
        <p:spPr/>
        <p:txBody>
          <a:bodyPr/>
          <a:lstStyle>
            <a:lvl1pPr>
              <a:defRPr/>
            </a:lvl1pPr>
          </a:lstStyle>
          <a:p>
            <a:pPr>
              <a:defRPr/>
            </a:pPr>
            <a:fld id="{F97CF3E9-3CDF-A849-B6F9-D9E99B2A075D}" type="slidenum">
              <a:rPr lang="fr-FR" altLang="fr-FR"/>
              <a:pPr>
                <a:defRPr/>
              </a:pPr>
              <a:t>‹N°›</a:t>
            </a:fld>
            <a:endParaRPr lang="fr-FR" altLang="fr-FR"/>
          </a:p>
        </p:txBody>
      </p:sp>
    </p:spTree>
    <p:extLst>
      <p:ext uri="{BB962C8B-B14F-4D97-AF65-F5344CB8AC3E}">
        <p14:creationId xmlns:p14="http://schemas.microsoft.com/office/powerpoint/2010/main" val="121731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FBB60158-FFF5-4D23-450B-4AD75DBBFE35}"/>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a:extLst>
              <a:ext uri="{FF2B5EF4-FFF2-40B4-BE49-F238E27FC236}">
                <a16:creationId xmlns:a16="http://schemas.microsoft.com/office/drawing/2014/main" id="{4E6F2FF2-9510-2C07-B60F-8F6E308D7C7B}"/>
              </a:ext>
            </a:extLst>
          </p:cNvPr>
          <p:cNvSpPr>
            <a:spLocks noGrp="1"/>
          </p:cNvSpPr>
          <p:nvPr>
            <p:ph type="dt" sz="half" idx="10"/>
          </p:nvPr>
        </p:nvSpPr>
        <p:spPr/>
        <p:txBody>
          <a:bodyPr/>
          <a:lstStyle>
            <a:lvl1pPr>
              <a:defRPr/>
            </a:lvl1pPr>
          </a:lstStyle>
          <a:p>
            <a:pPr>
              <a:defRPr/>
            </a:pPr>
            <a:fld id="{3234C652-33DC-5C47-A342-615397B55155}" type="datetimeFigureOut">
              <a:rPr lang="fr-FR"/>
              <a:pPr>
                <a:defRPr/>
              </a:pPr>
              <a:t>20/01/2023</a:t>
            </a:fld>
            <a:endParaRPr lang="fr-FR" dirty="0"/>
          </a:p>
        </p:txBody>
      </p:sp>
      <p:sp>
        <p:nvSpPr>
          <p:cNvPr id="8" name="Footer Placeholder 7">
            <a:extLst>
              <a:ext uri="{FF2B5EF4-FFF2-40B4-BE49-F238E27FC236}">
                <a16:creationId xmlns:a16="http://schemas.microsoft.com/office/drawing/2014/main" id="{F652506D-2A32-FD7A-447D-27D89227DEA5}"/>
              </a:ext>
            </a:extLst>
          </p:cNvPr>
          <p:cNvSpPr>
            <a:spLocks noGrp="1"/>
          </p:cNvSpPr>
          <p:nvPr>
            <p:ph type="ftr" sz="quarter" idx="11"/>
          </p:nvPr>
        </p:nvSpPr>
        <p:spPr/>
        <p:txBody>
          <a:bodyPr/>
          <a:lstStyle>
            <a:lvl1pPr>
              <a:defRPr/>
            </a:lvl1pPr>
          </a:lstStyle>
          <a:p>
            <a:pPr>
              <a:defRPr/>
            </a:pPr>
            <a:endParaRPr lang="fr-FR"/>
          </a:p>
        </p:txBody>
      </p:sp>
      <p:sp>
        <p:nvSpPr>
          <p:cNvPr id="9" name="Slide Number Placeholder 5">
            <a:extLst>
              <a:ext uri="{FF2B5EF4-FFF2-40B4-BE49-F238E27FC236}">
                <a16:creationId xmlns:a16="http://schemas.microsoft.com/office/drawing/2014/main" id="{5AE8F7E0-BD4C-BAA6-5AB3-B77D8B412B35}"/>
              </a:ext>
            </a:extLst>
          </p:cNvPr>
          <p:cNvSpPr>
            <a:spLocks noGrp="1"/>
          </p:cNvSpPr>
          <p:nvPr>
            <p:ph type="sldNum" sz="quarter" idx="12"/>
          </p:nvPr>
        </p:nvSpPr>
        <p:spPr/>
        <p:txBody>
          <a:bodyPr/>
          <a:lstStyle>
            <a:lvl1pPr>
              <a:defRPr/>
            </a:lvl1pPr>
          </a:lstStyle>
          <a:p>
            <a:pPr>
              <a:defRPr/>
            </a:pPr>
            <a:fld id="{44CD6A35-AEF6-5D42-A107-7732D9FF7C50}" type="slidenum">
              <a:rPr lang="fr-FR" altLang="fr-FR"/>
              <a:pPr>
                <a:defRPr/>
              </a:pPr>
              <a:t>‹N°›</a:t>
            </a:fld>
            <a:endParaRPr lang="fr-FR" altLang="fr-FR"/>
          </a:p>
        </p:txBody>
      </p:sp>
    </p:spTree>
    <p:extLst>
      <p:ext uri="{BB962C8B-B14F-4D97-AF65-F5344CB8AC3E}">
        <p14:creationId xmlns:p14="http://schemas.microsoft.com/office/powerpoint/2010/main" val="81969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48FCD56A-DA70-1ADD-16B6-F53F99DD5B24}"/>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5200" y="624110"/>
            <a:ext cx="6589200" cy="1280890"/>
          </a:xfrm>
        </p:spPr>
        <p:txBody>
          <a:bodyPr/>
          <a:lstStyle/>
          <a:p>
            <a:r>
              <a:rPr lang="fr-FR"/>
              <a:t>Modifiez le style du titre</a:t>
            </a:r>
            <a:endParaRPr lang="en-US" dirty="0"/>
          </a:p>
        </p:txBody>
      </p:sp>
      <p:sp>
        <p:nvSpPr>
          <p:cNvPr id="4" name="Date Placeholder 2">
            <a:extLst>
              <a:ext uri="{FF2B5EF4-FFF2-40B4-BE49-F238E27FC236}">
                <a16:creationId xmlns:a16="http://schemas.microsoft.com/office/drawing/2014/main" id="{84768070-2359-DEE8-90CE-7E31FC007211}"/>
              </a:ext>
            </a:extLst>
          </p:cNvPr>
          <p:cNvSpPr>
            <a:spLocks noGrp="1"/>
          </p:cNvSpPr>
          <p:nvPr>
            <p:ph type="dt" sz="half" idx="10"/>
          </p:nvPr>
        </p:nvSpPr>
        <p:spPr/>
        <p:txBody>
          <a:bodyPr/>
          <a:lstStyle>
            <a:lvl1pPr>
              <a:defRPr/>
            </a:lvl1pPr>
          </a:lstStyle>
          <a:p>
            <a:pPr>
              <a:defRPr/>
            </a:pPr>
            <a:fld id="{2331BBA4-4818-B440-855B-BE1410C9C295}" type="datetimeFigureOut">
              <a:rPr lang="fr-FR"/>
              <a:pPr>
                <a:defRPr/>
              </a:pPr>
              <a:t>20/01/2023</a:t>
            </a:fld>
            <a:endParaRPr lang="fr-FR" dirty="0"/>
          </a:p>
        </p:txBody>
      </p:sp>
      <p:sp>
        <p:nvSpPr>
          <p:cNvPr id="5" name="Footer Placeholder 3">
            <a:extLst>
              <a:ext uri="{FF2B5EF4-FFF2-40B4-BE49-F238E27FC236}">
                <a16:creationId xmlns:a16="http://schemas.microsoft.com/office/drawing/2014/main" id="{FA13E59B-A1F9-9EF4-33EC-BDC80FBC4CE0}"/>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4">
            <a:extLst>
              <a:ext uri="{FF2B5EF4-FFF2-40B4-BE49-F238E27FC236}">
                <a16:creationId xmlns:a16="http://schemas.microsoft.com/office/drawing/2014/main" id="{D95D44A0-C197-3B3B-3B07-87D64FDF64F7}"/>
              </a:ext>
            </a:extLst>
          </p:cNvPr>
          <p:cNvSpPr>
            <a:spLocks noGrp="1"/>
          </p:cNvSpPr>
          <p:nvPr>
            <p:ph type="sldNum" sz="quarter" idx="12"/>
          </p:nvPr>
        </p:nvSpPr>
        <p:spPr/>
        <p:txBody>
          <a:bodyPr/>
          <a:lstStyle>
            <a:lvl1pPr>
              <a:defRPr/>
            </a:lvl1pPr>
          </a:lstStyle>
          <a:p>
            <a:pPr>
              <a:defRPr/>
            </a:pPr>
            <a:fld id="{027DEFD5-8979-D440-B70C-D0A07076B9B8}" type="slidenum">
              <a:rPr lang="fr-FR" altLang="fr-FR"/>
              <a:pPr>
                <a:defRPr/>
              </a:pPr>
              <a:t>‹N°›</a:t>
            </a:fld>
            <a:endParaRPr lang="fr-FR" altLang="fr-FR"/>
          </a:p>
        </p:txBody>
      </p:sp>
    </p:spTree>
    <p:extLst>
      <p:ext uri="{BB962C8B-B14F-4D97-AF65-F5344CB8AC3E}">
        <p14:creationId xmlns:p14="http://schemas.microsoft.com/office/powerpoint/2010/main" val="332821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3A57CC7D-9D01-AEDE-ECF7-009F3C738D36}"/>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 name="Date Placeholder 1">
            <a:extLst>
              <a:ext uri="{FF2B5EF4-FFF2-40B4-BE49-F238E27FC236}">
                <a16:creationId xmlns:a16="http://schemas.microsoft.com/office/drawing/2014/main" id="{89CAA943-D19D-E44B-55A3-0D4082796C03}"/>
              </a:ext>
            </a:extLst>
          </p:cNvPr>
          <p:cNvSpPr>
            <a:spLocks noGrp="1"/>
          </p:cNvSpPr>
          <p:nvPr>
            <p:ph type="dt" sz="half" idx="10"/>
          </p:nvPr>
        </p:nvSpPr>
        <p:spPr/>
        <p:txBody>
          <a:bodyPr/>
          <a:lstStyle>
            <a:lvl1pPr>
              <a:defRPr/>
            </a:lvl1pPr>
          </a:lstStyle>
          <a:p>
            <a:pPr>
              <a:defRPr/>
            </a:pPr>
            <a:fld id="{98731A30-EF78-AC4B-AF5E-450DEE815F03}" type="datetimeFigureOut">
              <a:rPr lang="fr-FR"/>
              <a:pPr>
                <a:defRPr/>
              </a:pPr>
              <a:t>20/01/2023</a:t>
            </a:fld>
            <a:endParaRPr lang="fr-FR" dirty="0"/>
          </a:p>
        </p:txBody>
      </p:sp>
      <p:sp>
        <p:nvSpPr>
          <p:cNvPr id="4" name="Footer Placeholder 2">
            <a:extLst>
              <a:ext uri="{FF2B5EF4-FFF2-40B4-BE49-F238E27FC236}">
                <a16:creationId xmlns:a16="http://schemas.microsoft.com/office/drawing/2014/main" id="{ABC7144F-0F6D-3C1F-DF06-AFFD8C2E5D3B}"/>
              </a:ext>
            </a:extLst>
          </p:cNvPr>
          <p:cNvSpPr>
            <a:spLocks noGrp="1"/>
          </p:cNvSpPr>
          <p:nvPr>
            <p:ph type="ftr" sz="quarter" idx="11"/>
          </p:nvPr>
        </p:nvSpPr>
        <p:spPr/>
        <p:txBody>
          <a:bodyPr/>
          <a:lstStyle>
            <a:lvl1pPr>
              <a:defRPr/>
            </a:lvl1pPr>
          </a:lstStyle>
          <a:p>
            <a:pPr>
              <a:defRPr/>
            </a:pPr>
            <a:endParaRPr lang="fr-FR"/>
          </a:p>
        </p:txBody>
      </p:sp>
      <p:sp>
        <p:nvSpPr>
          <p:cNvPr id="5" name="Slide Number Placeholder 3">
            <a:extLst>
              <a:ext uri="{FF2B5EF4-FFF2-40B4-BE49-F238E27FC236}">
                <a16:creationId xmlns:a16="http://schemas.microsoft.com/office/drawing/2014/main" id="{0BF8AE1D-F71C-CD5E-CC7E-ECCD6A346BE2}"/>
              </a:ext>
            </a:extLst>
          </p:cNvPr>
          <p:cNvSpPr>
            <a:spLocks noGrp="1"/>
          </p:cNvSpPr>
          <p:nvPr>
            <p:ph type="sldNum" sz="quarter" idx="12"/>
          </p:nvPr>
        </p:nvSpPr>
        <p:spPr/>
        <p:txBody>
          <a:bodyPr/>
          <a:lstStyle>
            <a:lvl1pPr>
              <a:defRPr/>
            </a:lvl1pPr>
          </a:lstStyle>
          <a:p>
            <a:pPr>
              <a:defRPr/>
            </a:pPr>
            <a:fld id="{5C3E1430-BBC5-B447-8AB8-85A5E9D7CA6F}" type="slidenum">
              <a:rPr lang="fr-FR" altLang="fr-FR"/>
              <a:pPr>
                <a:defRPr/>
              </a:pPr>
              <a:t>‹N°›</a:t>
            </a:fld>
            <a:endParaRPr lang="fr-FR" altLang="fr-FR"/>
          </a:p>
        </p:txBody>
      </p:sp>
    </p:spTree>
    <p:extLst>
      <p:ext uri="{BB962C8B-B14F-4D97-AF65-F5344CB8AC3E}">
        <p14:creationId xmlns:p14="http://schemas.microsoft.com/office/powerpoint/2010/main" val="173093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9F300F11-F962-2291-B280-BC4E35497E18}"/>
              </a:ext>
            </a:extLst>
          </p:cNvPr>
          <p:cNvSpPr>
            <a:spLocks/>
          </p:cNvSpPr>
          <p:nvPr/>
        </p:nvSpPr>
        <p:spPr bwMode="auto">
          <a:xfrm flipV="1">
            <a:off x="0" y="711200"/>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6" name="Date Placeholder 4">
            <a:extLst>
              <a:ext uri="{FF2B5EF4-FFF2-40B4-BE49-F238E27FC236}">
                <a16:creationId xmlns:a16="http://schemas.microsoft.com/office/drawing/2014/main" id="{02B7D559-F1BC-4A68-DDA7-1098A547DAB9}"/>
              </a:ext>
            </a:extLst>
          </p:cNvPr>
          <p:cNvSpPr>
            <a:spLocks noGrp="1"/>
          </p:cNvSpPr>
          <p:nvPr>
            <p:ph type="dt" sz="half" idx="10"/>
          </p:nvPr>
        </p:nvSpPr>
        <p:spPr/>
        <p:txBody>
          <a:bodyPr/>
          <a:lstStyle>
            <a:lvl1pPr>
              <a:defRPr/>
            </a:lvl1pPr>
          </a:lstStyle>
          <a:p>
            <a:pPr>
              <a:defRPr/>
            </a:pPr>
            <a:fld id="{040ECE0D-875C-C54D-ABA1-811B41B9EC44}" type="datetimeFigureOut">
              <a:rPr lang="fr-FR"/>
              <a:pPr>
                <a:defRPr/>
              </a:pPr>
              <a:t>20/01/2023</a:t>
            </a:fld>
            <a:endParaRPr lang="fr-FR" dirty="0"/>
          </a:p>
        </p:txBody>
      </p:sp>
      <p:sp>
        <p:nvSpPr>
          <p:cNvPr id="7" name="Footer Placeholder 5">
            <a:extLst>
              <a:ext uri="{FF2B5EF4-FFF2-40B4-BE49-F238E27FC236}">
                <a16:creationId xmlns:a16="http://schemas.microsoft.com/office/drawing/2014/main" id="{6850B415-3DB2-7935-01A1-F3E61FBED11C}"/>
              </a:ext>
            </a:extLst>
          </p:cNvPr>
          <p:cNvSpPr>
            <a:spLocks noGrp="1"/>
          </p:cNvSpPr>
          <p:nvPr>
            <p:ph type="ftr" sz="quarter" idx="11"/>
          </p:nvPr>
        </p:nvSpPr>
        <p:spPr/>
        <p:txBody>
          <a:bodyPr/>
          <a:lstStyle>
            <a:lvl1pPr>
              <a:defRPr/>
            </a:lvl1pPr>
          </a:lstStyle>
          <a:p>
            <a:pPr>
              <a:defRPr/>
            </a:pPr>
            <a:endParaRPr lang="fr-FR"/>
          </a:p>
        </p:txBody>
      </p:sp>
      <p:sp>
        <p:nvSpPr>
          <p:cNvPr id="8" name="Slide Number Placeholder 6">
            <a:extLst>
              <a:ext uri="{FF2B5EF4-FFF2-40B4-BE49-F238E27FC236}">
                <a16:creationId xmlns:a16="http://schemas.microsoft.com/office/drawing/2014/main" id="{7F82A6DB-2D11-CCE9-EA6D-4557D7F30172}"/>
              </a:ext>
            </a:extLst>
          </p:cNvPr>
          <p:cNvSpPr>
            <a:spLocks noGrp="1"/>
          </p:cNvSpPr>
          <p:nvPr>
            <p:ph type="sldNum" sz="quarter" idx="12"/>
          </p:nvPr>
        </p:nvSpPr>
        <p:spPr/>
        <p:txBody>
          <a:bodyPr/>
          <a:lstStyle>
            <a:lvl1pPr>
              <a:defRPr/>
            </a:lvl1pPr>
          </a:lstStyle>
          <a:p>
            <a:pPr>
              <a:defRPr/>
            </a:pPr>
            <a:fld id="{A62991EE-2702-254D-8B23-DB45BD4AD542}" type="slidenum">
              <a:rPr lang="fr-FR" altLang="fr-FR"/>
              <a:pPr>
                <a:defRPr/>
              </a:pPr>
              <a:t>‹N°›</a:t>
            </a:fld>
            <a:endParaRPr lang="fr-FR" altLang="fr-FR"/>
          </a:p>
        </p:txBody>
      </p:sp>
    </p:spTree>
    <p:extLst>
      <p:ext uri="{BB962C8B-B14F-4D97-AF65-F5344CB8AC3E}">
        <p14:creationId xmlns:p14="http://schemas.microsoft.com/office/powerpoint/2010/main" val="271864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E56ACB11-B4F0-F6A8-E741-DB9453310753}"/>
              </a:ext>
            </a:extLst>
          </p:cNvPr>
          <p:cNvSpPr>
            <a:spLocks/>
          </p:cNvSpPr>
          <p:nvPr/>
        </p:nvSpPr>
        <p:spPr bwMode="auto">
          <a:xfrm flipV="1">
            <a:off x="0" y="4910138"/>
            <a:ext cx="1358900"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6" name="Date Placeholder 4">
            <a:extLst>
              <a:ext uri="{FF2B5EF4-FFF2-40B4-BE49-F238E27FC236}">
                <a16:creationId xmlns:a16="http://schemas.microsoft.com/office/drawing/2014/main" id="{900A8355-D904-B4E4-5C47-D665AFE6CFFB}"/>
              </a:ext>
            </a:extLst>
          </p:cNvPr>
          <p:cNvSpPr>
            <a:spLocks noGrp="1"/>
          </p:cNvSpPr>
          <p:nvPr>
            <p:ph type="dt" sz="half" idx="10"/>
          </p:nvPr>
        </p:nvSpPr>
        <p:spPr/>
        <p:txBody>
          <a:bodyPr/>
          <a:lstStyle>
            <a:lvl1pPr>
              <a:defRPr/>
            </a:lvl1pPr>
          </a:lstStyle>
          <a:p>
            <a:pPr>
              <a:defRPr/>
            </a:pPr>
            <a:fld id="{82086C26-F43F-C147-B358-F8C3F5939210}" type="datetimeFigureOut">
              <a:rPr lang="fr-FR"/>
              <a:pPr>
                <a:defRPr/>
              </a:pPr>
              <a:t>20/01/2023</a:t>
            </a:fld>
            <a:endParaRPr lang="fr-FR" dirty="0"/>
          </a:p>
        </p:txBody>
      </p:sp>
      <p:sp>
        <p:nvSpPr>
          <p:cNvPr id="7" name="Footer Placeholder 5">
            <a:extLst>
              <a:ext uri="{FF2B5EF4-FFF2-40B4-BE49-F238E27FC236}">
                <a16:creationId xmlns:a16="http://schemas.microsoft.com/office/drawing/2014/main" id="{A2D7A0F1-BA56-F27B-AFC0-24EF91BDD12D}"/>
              </a:ext>
            </a:extLst>
          </p:cNvPr>
          <p:cNvSpPr>
            <a:spLocks noGrp="1"/>
          </p:cNvSpPr>
          <p:nvPr>
            <p:ph type="ftr" sz="quarter" idx="11"/>
          </p:nvPr>
        </p:nvSpPr>
        <p:spPr/>
        <p:txBody>
          <a:bodyPr/>
          <a:lstStyle>
            <a:lvl1pPr>
              <a:defRPr/>
            </a:lvl1pPr>
          </a:lstStyle>
          <a:p>
            <a:pPr>
              <a:defRPr/>
            </a:pPr>
            <a:endParaRPr lang="fr-FR"/>
          </a:p>
        </p:txBody>
      </p:sp>
      <p:sp>
        <p:nvSpPr>
          <p:cNvPr id="8" name="Slide Number Placeholder 6">
            <a:extLst>
              <a:ext uri="{FF2B5EF4-FFF2-40B4-BE49-F238E27FC236}">
                <a16:creationId xmlns:a16="http://schemas.microsoft.com/office/drawing/2014/main" id="{21580E61-810E-1C96-B212-7E9D4CA8BD74}"/>
              </a:ext>
            </a:extLst>
          </p:cNvPr>
          <p:cNvSpPr>
            <a:spLocks noGrp="1"/>
          </p:cNvSpPr>
          <p:nvPr>
            <p:ph type="sldNum" sz="quarter" idx="12"/>
          </p:nvPr>
        </p:nvSpPr>
        <p:spPr>
          <a:xfrm>
            <a:off x="511175" y="4983163"/>
            <a:ext cx="585788" cy="365125"/>
          </a:xfrm>
        </p:spPr>
        <p:txBody>
          <a:bodyPr/>
          <a:lstStyle>
            <a:lvl1pPr>
              <a:defRPr/>
            </a:lvl1pPr>
          </a:lstStyle>
          <a:p>
            <a:pPr>
              <a:defRPr/>
            </a:pPr>
            <a:fld id="{633B1543-3A34-F44F-9072-A8693C3B0804}" type="slidenum">
              <a:rPr lang="fr-FR" altLang="fr-FR"/>
              <a:pPr>
                <a:defRPr/>
              </a:pPr>
              <a:t>‹N°›</a:t>
            </a:fld>
            <a:endParaRPr lang="fr-FR" altLang="fr-FR"/>
          </a:p>
        </p:txBody>
      </p:sp>
    </p:spTree>
    <p:extLst>
      <p:ext uri="{BB962C8B-B14F-4D97-AF65-F5344CB8AC3E}">
        <p14:creationId xmlns:p14="http://schemas.microsoft.com/office/powerpoint/2010/main" val="38371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a:extLst>
              <a:ext uri="{FF2B5EF4-FFF2-40B4-BE49-F238E27FC236}">
                <a16:creationId xmlns:a16="http://schemas.microsoft.com/office/drawing/2014/main" id="{D5966D65-6D3F-7270-F039-E79204CEE8B0}"/>
              </a:ext>
            </a:extLst>
          </p:cNvPr>
          <p:cNvGrpSpPr>
            <a:grpSpLocks/>
          </p:cNvGrpSpPr>
          <p:nvPr/>
        </p:nvGrpSpPr>
        <p:grpSpPr bwMode="auto">
          <a:xfrm>
            <a:off x="0" y="228600"/>
            <a:ext cx="1981200" cy="6638925"/>
            <a:chOff x="2487613" y="285750"/>
            <a:chExt cx="2428875" cy="5654676"/>
          </a:xfrm>
        </p:grpSpPr>
        <p:sp>
          <p:nvSpPr>
            <p:cNvPr id="1047" name="Freeform 11">
              <a:extLst>
                <a:ext uri="{FF2B5EF4-FFF2-40B4-BE49-F238E27FC236}">
                  <a16:creationId xmlns:a16="http://schemas.microsoft.com/office/drawing/2014/main" id="{6D098D1C-7B31-0EA9-D551-B7D317BB125F}"/>
                </a:ext>
              </a:extLst>
            </p:cNvPr>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8" name="Freeform 12">
              <a:extLst>
                <a:ext uri="{FF2B5EF4-FFF2-40B4-BE49-F238E27FC236}">
                  <a16:creationId xmlns:a16="http://schemas.microsoft.com/office/drawing/2014/main" id="{811FFDF0-CB69-EDA8-6291-85282691798F}"/>
                </a:ext>
              </a:extLst>
            </p:cNvPr>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9" name="Freeform 13">
              <a:extLst>
                <a:ext uri="{FF2B5EF4-FFF2-40B4-BE49-F238E27FC236}">
                  <a16:creationId xmlns:a16="http://schemas.microsoft.com/office/drawing/2014/main" id="{11FF032B-AB67-3896-43F5-B1DEDEAE9B6C}"/>
                </a:ext>
              </a:extLst>
            </p:cNvPr>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0" name="Freeform 14">
              <a:extLst>
                <a:ext uri="{FF2B5EF4-FFF2-40B4-BE49-F238E27FC236}">
                  <a16:creationId xmlns:a16="http://schemas.microsoft.com/office/drawing/2014/main" id="{C1BFEA3F-FEA5-638C-3FF3-E8C766B1A737}"/>
                </a:ext>
              </a:extLst>
            </p:cNvPr>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1" name="Freeform 15">
              <a:extLst>
                <a:ext uri="{FF2B5EF4-FFF2-40B4-BE49-F238E27FC236}">
                  <a16:creationId xmlns:a16="http://schemas.microsoft.com/office/drawing/2014/main" id="{6616F8A8-33B3-239C-1EBE-82AD4668B8B8}"/>
                </a:ext>
              </a:extLst>
            </p:cNvPr>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2" name="Freeform 16">
              <a:extLst>
                <a:ext uri="{FF2B5EF4-FFF2-40B4-BE49-F238E27FC236}">
                  <a16:creationId xmlns:a16="http://schemas.microsoft.com/office/drawing/2014/main" id="{34F73939-8DA1-DA50-0A56-F499DAB4EAF7}"/>
                </a:ext>
              </a:extLst>
            </p:cNvPr>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3" name="Freeform 17">
              <a:extLst>
                <a:ext uri="{FF2B5EF4-FFF2-40B4-BE49-F238E27FC236}">
                  <a16:creationId xmlns:a16="http://schemas.microsoft.com/office/drawing/2014/main" id="{3BF86B1E-C697-99FB-1574-F16AB7D302B7}"/>
                </a:ext>
              </a:extLst>
            </p:cNvPr>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4" name="Freeform 18">
              <a:extLst>
                <a:ext uri="{FF2B5EF4-FFF2-40B4-BE49-F238E27FC236}">
                  <a16:creationId xmlns:a16="http://schemas.microsoft.com/office/drawing/2014/main" id="{35992CB2-430A-225E-9F83-7D2597C9AEA5}"/>
                </a:ext>
              </a:extLst>
            </p:cNvPr>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5" name="Freeform 19">
              <a:extLst>
                <a:ext uri="{FF2B5EF4-FFF2-40B4-BE49-F238E27FC236}">
                  <a16:creationId xmlns:a16="http://schemas.microsoft.com/office/drawing/2014/main" id="{FB206516-C577-18F0-61D8-8BF95B7114B2}"/>
                </a:ext>
              </a:extLst>
            </p:cNvPr>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6" name="Freeform 20">
              <a:extLst>
                <a:ext uri="{FF2B5EF4-FFF2-40B4-BE49-F238E27FC236}">
                  <a16:creationId xmlns:a16="http://schemas.microsoft.com/office/drawing/2014/main" id="{FC2A8D15-C647-9DE1-BC72-FEAA2E086B84}"/>
                </a:ext>
              </a:extLst>
            </p:cNvPr>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7" name="Freeform 21">
              <a:extLst>
                <a:ext uri="{FF2B5EF4-FFF2-40B4-BE49-F238E27FC236}">
                  <a16:creationId xmlns:a16="http://schemas.microsoft.com/office/drawing/2014/main" id="{ACE81F56-7AA7-0CCA-92A6-E888BAE14FCA}"/>
                </a:ext>
              </a:extLst>
            </p:cNvPr>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58" name="Freeform 22">
              <a:extLst>
                <a:ext uri="{FF2B5EF4-FFF2-40B4-BE49-F238E27FC236}">
                  <a16:creationId xmlns:a16="http://schemas.microsoft.com/office/drawing/2014/main" id="{CE47D0FA-ABC5-629D-DC3F-1BF01158A813}"/>
                </a:ext>
              </a:extLst>
            </p:cNvPr>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1027" name="Group 48">
            <a:extLst>
              <a:ext uri="{FF2B5EF4-FFF2-40B4-BE49-F238E27FC236}">
                <a16:creationId xmlns:a16="http://schemas.microsoft.com/office/drawing/2014/main" id="{B899AA0E-C754-EEA6-DB23-8154BC8A3EAC}"/>
              </a:ext>
            </a:extLst>
          </p:cNvPr>
          <p:cNvGrpSpPr>
            <a:grpSpLocks/>
          </p:cNvGrpSpPr>
          <p:nvPr/>
        </p:nvGrpSpPr>
        <p:grpSpPr bwMode="auto">
          <a:xfrm>
            <a:off x="20638" y="0"/>
            <a:ext cx="1952625" cy="6853238"/>
            <a:chOff x="6627813" y="195717"/>
            <a:chExt cx="1952625" cy="5678034"/>
          </a:xfrm>
        </p:grpSpPr>
        <p:sp>
          <p:nvSpPr>
            <p:cNvPr id="1035" name="Freeform 27">
              <a:extLst>
                <a:ext uri="{FF2B5EF4-FFF2-40B4-BE49-F238E27FC236}">
                  <a16:creationId xmlns:a16="http://schemas.microsoft.com/office/drawing/2014/main" id="{2CC7AB0D-A944-1173-1F6B-EED7EFAFA37E}"/>
                </a:ext>
              </a:extLst>
            </p:cNvPr>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36" name="Freeform 28">
              <a:extLst>
                <a:ext uri="{FF2B5EF4-FFF2-40B4-BE49-F238E27FC236}">
                  <a16:creationId xmlns:a16="http://schemas.microsoft.com/office/drawing/2014/main" id="{26751445-DEAA-4274-904C-A9186271DCC1}"/>
                </a:ext>
              </a:extLst>
            </p:cNvPr>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37" name="Freeform 29">
              <a:extLst>
                <a:ext uri="{FF2B5EF4-FFF2-40B4-BE49-F238E27FC236}">
                  <a16:creationId xmlns:a16="http://schemas.microsoft.com/office/drawing/2014/main" id="{1227095D-0763-ABC7-D426-A764B6AA1886}"/>
                </a:ext>
              </a:extLst>
            </p:cNvPr>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38" name="Freeform 30">
              <a:extLst>
                <a:ext uri="{FF2B5EF4-FFF2-40B4-BE49-F238E27FC236}">
                  <a16:creationId xmlns:a16="http://schemas.microsoft.com/office/drawing/2014/main" id="{95A2EDB4-003A-0782-9B7A-E66105AE3452}"/>
                </a:ext>
              </a:extLst>
            </p:cNvPr>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39" name="Freeform 31">
              <a:extLst>
                <a:ext uri="{FF2B5EF4-FFF2-40B4-BE49-F238E27FC236}">
                  <a16:creationId xmlns:a16="http://schemas.microsoft.com/office/drawing/2014/main" id="{9CF56CB5-A9E6-DA47-7399-610CC6ED558C}"/>
                </a:ext>
              </a:extLst>
            </p:cNvPr>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0" name="Freeform 32">
              <a:extLst>
                <a:ext uri="{FF2B5EF4-FFF2-40B4-BE49-F238E27FC236}">
                  <a16:creationId xmlns:a16="http://schemas.microsoft.com/office/drawing/2014/main" id="{F3260F3B-3E66-1697-3E5E-3B3B5ACAA4B5}"/>
                </a:ext>
              </a:extLst>
            </p:cNvPr>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1" name="Freeform 33">
              <a:extLst>
                <a:ext uri="{FF2B5EF4-FFF2-40B4-BE49-F238E27FC236}">
                  <a16:creationId xmlns:a16="http://schemas.microsoft.com/office/drawing/2014/main" id="{181F7B5D-F0F6-05E7-2D10-74FAF521027B}"/>
                </a:ext>
              </a:extLst>
            </p:cNvPr>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2" name="Freeform 34">
              <a:extLst>
                <a:ext uri="{FF2B5EF4-FFF2-40B4-BE49-F238E27FC236}">
                  <a16:creationId xmlns:a16="http://schemas.microsoft.com/office/drawing/2014/main" id="{473F7E05-52D9-F8E3-ADDC-653F31BD78BE}"/>
                </a:ext>
              </a:extLst>
            </p:cNvPr>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3" name="Freeform 35">
              <a:extLst>
                <a:ext uri="{FF2B5EF4-FFF2-40B4-BE49-F238E27FC236}">
                  <a16:creationId xmlns:a16="http://schemas.microsoft.com/office/drawing/2014/main" id="{2014218D-A23C-256F-BDA5-F41BAA8781CE}"/>
                </a:ext>
              </a:extLst>
            </p:cNvPr>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4" name="Freeform 36">
              <a:extLst>
                <a:ext uri="{FF2B5EF4-FFF2-40B4-BE49-F238E27FC236}">
                  <a16:creationId xmlns:a16="http://schemas.microsoft.com/office/drawing/2014/main" id="{04242736-C04A-F0C0-0873-A7A8845D29A1}"/>
                </a:ext>
              </a:extLst>
            </p:cNvPr>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5" name="Freeform 37">
              <a:extLst>
                <a:ext uri="{FF2B5EF4-FFF2-40B4-BE49-F238E27FC236}">
                  <a16:creationId xmlns:a16="http://schemas.microsoft.com/office/drawing/2014/main" id="{45026B3D-890E-BFC7-02F3-B1B481372129}"/>
                </a:ext>
              </a:extLst>
            </p:cNvPr>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46" name="Freeform 38">
              <a:extLst>
                <a:ext uri="{FF2B5EF4-FFF2-40B4-BE49-F238E27FC236}">
                  <a16:creationId xmlns:a16="http://schemas.microsoft.com/office/drawing/2014/main" id="{444E2B7A-4D13-08A7-1FBD-470422E7B0ED}"/>
                </a:ext>
              </a:extLst>
            </p:cNvPr>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62" name="Rectangle 61">
            <a:extLst>
              <a:ext uri="{FF2B5EF4-FFF2-40B4-BE49-F238E27FC236}">
                <a16:creationId xmlns:a16="http://schemas.microsoft.com/office/drawing/2014/main" id="{B8F8E234-1F3C-FE76-3B17-36456E3C1C5F}"/>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id="{86C3BC4D-2B37-2F93-8181-117F7201050B}"/>
              </a:ext>
            </a:extLst>
          </p:cNvPr>
          <p:cNvSpPr>
            <a:spLocks noGrp="1" noChangeArrowheads="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 style du titre</a:t>
            </a:r>
            <a:endParaRPr lang="en-US" altLang="fr-FR"/>
          </a:p>
        </p:txBody>
      </p:sp>
      <p:sp>
        <p:nvSpPr>
          <p:cNvPr id="1030" name="Text Placeholder 2">
            <a:extLst>
              <a:ext uri="{FF2B5EF4-FFF2-40B4-BE49-F238E27FC236}">
                <a16:creationId xmlns:a16="http://schemas.microsoft.com/office/drawing/2014/main" id="{78E23D4F-1911-E2A6-449E-C59179D9E1E5}"/>
              </a:ext>
            </a:extLst>
          </p:cNvPr>
          <p:cNvSpPr>
            <a:spLocks noGrp="1" noChangeArrowheads="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60147D25-E62F-A098-FD94-3DA38E7782D2}"/>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D2BD5AB-5577-8841-A7C2-44F3C641A84C}" type="datetimeFigureOut">
              <a:rPr lang="fr-FR"/>
              <a:pPr>
                <a:defRPr/>
              </a:pPr>
              <a:t>20/01/2023</a:t>
            </a:fld>
            <a:endParaRPr lang="fr-FR" dirty="0"/>
          </a:p>
        </p:txBody>
      </p:sp>
      <p:sp>
        <p:nvSpPr>
          <p:cNvPr id="5" name="Footer Placeholder 4">
            <a:extLst>
              <a:ext uri="{FF2B5EF4-FFF2-40B4-BE49-F238E27FC236}">
                <a16:creationId xmlns:a16="http://schemas.microsoft.com/office/drawing/2014/main" id="{A416F954-FFBC-5BDF-70AC-4F19ABC9777E}"/>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fr-FR"/>
          </a:p>
        </p:txBody>
      </p:sp>
      <p:sp>
        <p:nvSpPr>
          <p:cNvPr id="6" name="Slide Number Placeholder 5">
            <a:extLst>
              <a:ext uri="{FF2B5EF4-FFF2-40B4-BE49-F238E27FC236}">
                <a16:creationId xmlns:a16="http://schemas.microsoft.com/office/drawing/2014/main" id="{7F438EBD-9561-1961-E695-F7E1D7CEEF1D}"/>
              </a:ext>
            </a:extLst>
          </p:cNvPr>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pPr>
              <a:defRPr/>
            </a:pPr>
            <a:fld id="{1F47328F-22BC-7A49-9B2D-4AC9EAA1FE05}" type="slidenum">
              <a:rPr lang="fr-FR" altLang="fr-FR"/>
              <a:pPr>
                <a:defRPr/>
              </a:pPr>
              <a:t>‹N°›</a:t>
            </a:fld>
            <a:endParaRPr lang="fr-FR" altLang="fr-FR"/>
          </a:p>
        </p:txBody>
      </p:sp>
      <p:pic>
        <p:nvPicPr>
          <p:cNvPr id="1034" name="Image 7">
            <a:extLst>
              <a:ext uri="{FF2B5EF4-FFF2-40B4-BE49-F238E27FC236}">
                <a16:creationId xmlns:a16="http://schemas.microsoft.com/office/drawing/2014/main" id="{24A79A82-A651-AE02-4FA5-44605051749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2"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2"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2"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demarches-simplifiees.fr/commencer/declaration-des-don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jpe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jpeg"/><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26.png"/><Relationship Id="rId29"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jpe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55.pn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jpe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jpeg"/><Relationship Id="rId44" Type="http://schemas.openxmlformats.org/officeDocument/2006/relationships/image" Target="../media/image54.jpe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43" Type="http://schemas.openxmlformats.org/officeDocument/2006/relationships/image" Target="../media/image53.jpeg"/><Relationship Id="rId8"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20" Type="http://schemas.openxmlformats.org/officeDocument/2006/relationships/image" Target="../media/image30.png"/><Relationship Id="rId41"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p.vieu@sponsoplus.fr"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fr.wikipedia.org/wiki/Donateur" TargetMode="External"/><Relationship Id="rId2" Type="http://schemas.openxmlformats.org/officeDocument/2006/relationships/hyperlink" Target="https://fr.wikipedia.org/wiki/Personne_morale" TargetMode="External"/><Relationship Id="rId1" Type="http://schemas.openxmlformats.org/officeDocument/2006/relationships/slideLayout" Target="../slideLayouts/slideLayout2.xml"/><Relationship Id="rId5" Type="http://schemas.openxmlformats.org/officeDocument/2006/relationships/hyperlink" Target="https://fr.wikipedia.org/wiki/%C3%89conomie_sociale" TargetMode="External"/><Relationship Id="rId4" Type="http://schemas.openxmlformats.org/officeDocument/2006/relationships/hyperlink" Target="https://fr.wikipedia.org/wiki/Int%C3%A9r%C3%AAt_g%C3%A9n%C3%A9ra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fr.wikipedia.org/wiki/Loi_de_modernisation_de_l%27%C3%A9conomie_de_2008" TargetMode="External"/><Relationship Id="rId2" Type="http://schemas.openxmlformats.org/officeDocument/2006/relationships/hyperlink" Target="https://fr.wikipedia.org/wiki/France" TargetMode="External"/><Relationship Id="rId1" Type="http://schemas.openxmlformats.org/officeDocument/2006/relationships/slideLayout" Target="../slideLayouts/slideLayout2.xml"/><Relationship Id="rId5" Type="http://schemas.openxmlformats.org/officeDocument/2006/relationships/hyperlink" Target="https://fr.wikipedia.org/wiki/Fondation_(institution)" TargetMode="External"/><Relationship Id="rId4" Type="http://schemas.openxmlformats.org/officeDocument/2006/relationships/hyperlink" Target="https://fr.wikipedia.org/wiki/Association_%C3%A0_but_non_lucrati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legifrance.gouv.fr/affichTexte.do?cidTexte=JORFTEXT000034637625&amp;categorieLien=id"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a:extLst>
              <a:ext uri="{FF2B5EF4-FFF2-40B4-BE49-F238E27FC236}">
                <a16:creationId xmlns:a16="http://schemas.microsoft.com/office/drawing/2014/main" id="{46BA7A2B-FD28-5552-9AEB-1F37B7D49F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re 1">
            <a:extLst>
              <a:ext uri="{FF2B5EF4-FFF2-40B4-BE49-F238E27FC236}">
                <a16:creationId xmlns:a16="http://schemas.microsoft.com/office/drawing/2014/main" id="{97AF34D7-E01B-CCD6-90E5-F082BC4A3657}"/>
              </a:ext>
            </a:extLst>
          </p:cNvPr>
          <p:cNvSpPr>
            <a:spLocks noGrp="1"/>
          </p:cNvSpPr>
          <p:nvPr>
            <p:ph type="ctrTitle"/>
          </p:nvPr>
        </p:nvSpPr>
        <p:spPr>
          <a:xfrm>
            <a:off x="6337300" y="2349500"/>
            <a:ext cx="3814763" cy="1470025"/>
          </a:xfrm>
        </p:spPr>
        <p:txBody>
          <a:bodyPr rtlCol="0">
            <a:normAutofit fontScale="90000"/>
          </a:bodyPr>
          <a:lstStyle/>
          <a:p>
            <a:pPr eaLnBrk="1" fontAlgn="auto" hangingPunct="1">
              <a:spcAft>
                <a:spcPts val="0"/>
              </a:spcAft>
              <a:defRPr/>
            </a:pPr>
            <a:r>
              <a:rPr lang="fr-FR" altLang="fr-FR" sz="3600" b="1" dirty="0">
                <a:solidFill>
                  <a:srgbClr val="1C2445"/>
                </a:solidFill>
                <a:latin typeface="DIN" pitchFamily="50" charset="0"/>
              </a:rPr>
              <a:t>Les différentes sources de financement de </a:t>
            </a:r>
            <a:br>
              <a:rPr lang="fr-FR" altLang="fr-FR" sz="3600" b="1" dirty="0">
                <a:solidFill>
                  <a:srgbClr val="1C2445"/>
                </a:solidFill>
                <a:latin typeface="DIN" pitchFamily="50" charset="0"/>
              </a:rPr>
            </a:br>
            <a:r>
              <a:rPr lang="fr-FR" altLang="fr-FR" sz="3600" b="1" dirty="0">
                <a:solidFill>
                  <a:srgbClr val="1C2445"/>
                </a:solidFill>
                <a:latin typeface="DIN" pitchFamily="50" charset="0"/>
              </a:rPr>
              <a:t>mon association</a:t>
            </a:r>
          </a:p>
        </p:txBody>
      </p:sp>
      <p:sp>
        <p:nvSpPr>
          <p:cNvPr id="3076" name="Sous-titre 2">
            <a:extLst>
              <a:ext uri="{FF2B5EF4-FFF2-40B4-BE49-F238E27FC236}">
                <a16:creationId xmlns:a16="http://schemas.microsoft.com/office/drawing/2014/main" id="{6401F465-CF66-6D88-5D35-0C1E57A5E317}"/>
              </a:ext>
            </a:extLst>
          </p:cNvPr>
          <p:cNvSpPr>
            <a:spLocks noGrp="1"/>
          </p:cNvSpPr>
          <p:nvPr>
            <p:ph type="subTitle" idx="1"/>
          </p:nvPr>
        </p:nvSpPr>
        <p:spPr>
          <a:xfrm>
            <a:off x="6084888" y="3789363"/>
            <a:ext cx="3028950" cy="1752600"/>
          </a:xfrm>
        </p:spPr>
        <p:txBody>
          <a:bodyPr rtlCol="0">
            <a:normAutofit/>
          </a:bodyPr>
          <a:lstStyle/>
          <a:p>
            <a:pPr eaLnBrk="1" fontAlgn="auto" hangingPunct="1">
              <a:spcAft>
                <a:spcPts val="0"/>
              </a:spcAft>
              <a:buFont typeface="Wingdings 3" charset="2"/>
              <a:buNone/>
              <a:defRPr/>
            </a:pPr>
            <a:r>
              <a:rPr lang="fr-FR" dirty="0"/>
              <a:t> </a:t>
            </a:r>
            <a:endParaRPr lang="fr-FR" altLang="fr-FR" sz="2000" dirty="0">
              <a:solidFill>
                <a:srgbClr val="1C2445"/>
              </a:solidFill>
              <a:latin typeface="DIN" pitchFamily="50" charset="0"/>
            </a:endParaRPr>
          </a:p>
        </p:txBody>
      </p:sp>
      <p:sp>
        <p:nvSpPr>
          <p:cNvPr id="20484" name="Sous-titre 2">
            <a:extLst>
              <a:ext uri="{FF2B5EF4-FFF2-40B4-BE49-F238E27FC236}">
                <a16:creationId xmlns:a16="http://schemas.microsoft.com/office/drawing/2014/main" id="{39C0B6A7-E92B-494E-56EA-B08849450ABD}"/>
              </a:ext>
            </a:extLst>
          </p:cNvPr>
          <p:cNvSpPr txBox="1">
            <a:spLocks/>
          </p:cNvSpPr>
          <p:nvPr/>
        </p:nvSpPr>
        <p:spPr bwMode="auto">
          <a:xfrm>
            <a:off x="2625725" y="5135563"/>
            <a:ext cx="64135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endParaRPr lang="fr-FR" altLang="fr-FR" sz="2400">
              <a:solidFill>
                <a:srgbClr val="1C2445"/>
              </a:solidFill>
              <a:latin typeface="DIN" pitchFamily="2" charset="0"/>
            </a:endParaRPr>
          </a:p>
        </p:txBody>
      </p:sp>
      <p:sp>
        <p:nvSpPr>
          <p:cNvPr id="20485" name="ZoneTexte 1">
            <a:extLst>
              <a:ext uri="{FF2B5EF4-FFF2-40B4-BE49-F238E27FC236}">
                <a16:creationId xmlns:a16="http://schemas.microsoft.com/office/drawing/2014/main" id="{4F3FC2EA-B6DF-813A-97C5-EC668FD03FC4}"/>
              </a:ext>
            </a:extLst>
          </p:cNvPr>
          <p:cNvSpPr txBox="1">
            <a:spLocks noChangeArrowheads="1"/>
          </p:cNvSpPr>
          <p:nvPr/>
        </p:nvSpPr>
        <p:spPr bwMode="auto">
          <a:xfrm>
            <a:off x="3924300" y="6165850"/>
            <a:ext cx="431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a:solidFill>
                  <a:schemeClr val="tx1"/>
                </a:solidFill>
                <a:latin typeface="DIN" pitchFamily="2" charset="0"/>
              </a:rPr>
              <a:t>Sébastien CHAUVET – CDOS VIENNE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hape 133">
            <a:extLst>
              <a:ext uri="{FF2B5EF4-FFF2-40B4-BE49-F238E27FC236}">
                <a16:creationId xmlns:a16="http://schemas.microsoft.com/office/drawing/2014/main" id="{50C90298-D744-DBC6-ABAD-D619E88BBB0C}"/>
              </a:ext>
            </a:extLst>
          </p:cNvPr>
          <p:cNvSpPr>
            <a:spLocks noGrp="1" noChangeArrowheads="1"/>
          </p:cNvSpPr>
          <p:nvPr>
            <p:ph type="title"/>
          </p:nvPr>
        </p:nvSpPr>
        <p:spPr>
          <a:xfrm>
            <a:off x="1944688" y="623888"/>
            <a:ext cx="6589712" cy="1281112"/>
          </a:xfrm>
        </p:spPr>
        <p:txBody>
          <a:bodyPr/>
          <a:lstStyle/>
          <a:p>
            <a:pPr eaLnBrk="1" hangingPunct="1"/>
            <a:r>
              <a:rPr lang="fr-FR" altLang="fr-FR">
                <a:solidFill>
                  <a:srgbClr val="0A1E47"/>
                </a:solidFill>
                <a:latin typeface="DIN" pitchFamily="2" charset="0"/>
              </a:rPr>
              <a:t>Regard budgétaire</a:t>
            </a:r>
          </a:p>
        </p:txBody>
      </p:sp>
      <p:sp>
        <p:nvSpPr>
          <p:cNvPr id="3" name="Espace réservé du contenu 2">
            <a:extLst>
              <a:ext uri="{FF2B5EF4-FFF2-40B4-BE49-F238E27FC236}">
                <a16:creationId xmlns:a16="http://schemas.microsoft.com/office/drawing/2014/main" id="{72B222B3-BFC7-8A88-00E4-EC0CC457D560}"/>
              </a:ext>
            </a:extLst>
          </p:cNvPr>
          <p:cNvSpPr>
            <a:spLocks noGrp="1"/>
          </p:cNvSpPr>
          <p:nvPr>
            <p:ph idx="1"/>
          </p:nvPr>
        </p:nvSpPr>
        <p:spPr>
          <a:xfrm>
            <a:off x="-17463" y="1700213"/>
            <a:ext cx="8910638" cy="4525962"/>
          </a:xfrm>
        </p:spPr>
        <p:txBody>
          <a:bodyPr rtlCol="0">
            <a:normAutofit/>
          </a:bodyPr>
          <a:lstStyle/>
          <a:p>
            <a:pPr marL="182880" indent="-182880" eaLnBrk="1" fontAlgn="auto" hangingPunct="1">
              <a:lnSpc>
                <a:spcPct val="200000"/>
              </a:lnSpc>
              <a:spcAft>
                <a:spcPts val="0"/>
              </a:spcAft>
              <a:buClr>
                <a:schemeClr val="accent1">
                  <a:lumMod val="75000"/>
                </a:schemeClr>
              </a:buClr>
              <a:buFont typeface="Arial" panose="020B0604020202020204" pitchFamily="34" charset="0"/>
              <a:buNone/>
              <a:defRPr/>
            </a:pPr>
            <a:r>
              <a:rPr lang="fr" sz="2400" dirty="0">
                <a:solidFill>
                  <a:srgbClr val="0A1E47"/>
                </a:solidFill>
                <a:latin typeface="DIN"/>
              </a:rPr>
              <a:t>Composition générale du financement des associations :</a:t>
            </a:r>
          </a:p>
          <a:p>
            <a:pPr marL="182880" indent="-182880" eaLnBrk="1" fontAlgn="auto" hangingPunct="1">
              <a:lnSpc>
                <a:spcPct val="200000"/>
              </a:lnSpc>
              <a:spcAft>
                <a:spcPts val="0"/>
              </a:spcAft>
              <a:buClr>
                <a:schemeClr val="accent1">
                  <a:lumMod val="75000"/>
                </a:schemeClr>
              </a:buClr>
              <a:buFont typeface="Arial" panose="020B0604020202020204" pitchFamily="34" charset="0"/>
              <a:buNone/>
              <a:defRPr/>
            </a:pPr>
            <a:endParaRPr lang="fr" sz="2400" dirty="0">
              <a:solidFill>
                <a:srgbClr val="0A1E47"/>
              </a:solidFill>
              <a:latin typeface="DIN"/>
            </a:endParaRPr>
          </a:p>
          <a:p>
            <a:pPr marL="571500" indent="-457200" eaLnBrk="1" fontAlgn="auto" hangingPunct="1">
              <a:spcAft>
                <a:spcPts val="0"/>
              </a:spcAft>
              <a:buClr>
                <a:schemeClr val="accent1">
                  <a:lumMod val="75000"/>
                </a:schemeClr>
              </a:buClr>
              <a:buSzPct val="128571"/>
              <a:buFontTx/>
              <a:buChar char="-"/>
              <a:defRPr/>
            </a:pPr>
            <a:r>
              <a:rPr lang="fr" sz="2800" dirty="0">
                <a:solidFill>
                  <a:srgbClr val="0A1E47"/>
                </a:solidFill>
                <a:latin typeface="DIN"/>
              </a:rPr>
              <a:t>Adhésion annuelle 42 %</a:t>
            </a:r>
          </a:p>
          <a:p>
            <a:pPr marL="571500" indent="-457200" eaLnBrk="1" fontAlgn="auto" hangingPunct="1">
              <a:spcAft>
                <a:spcPts val="0"/>
              </a:spcAft>
              <a:buClr>
                <a:schemeClr val="accent1">
                  <a:lumMod val="75000"/>
                </a:schemeClr>
              </a:buClr>
              <a:buSzPct val="128571"/>
              <a:buFontTx/>
              <a:buChar char="-"/>
              <a:defRPr/>
            </a:pPr>
            <a:r>
              <a:rPr lang="fr" sz="2800" dirty="0">
                <a:solidFill>
                  <a:srgbClr val="0A1E47"/>
                </a:solidFill>
                <a:latin typeface="DIN"/>
              </a:rPr>
              <a:t>Recettes d’activités 26%</a:t>
            </a:r>
          </a:p>
          <a:p>
            <a:pPr marL="571500" indent="-457200" eaLnBrk="1" fontAlgn="auto" hangingPunct="1">
              <a:spcAft>
                <a:spcPts val="0"/>
              </a:spcAft>
              <a:buClr>
                <a:schemeClr val="accent1">
                  <a:lumMod val="75000"/>
                </a:schemeClr>
              </a:buClr>
              <a:buSzPct val="128571"/>
              <a:buFontTx/>
              <a:buChar char="-"/>
              <a:defRPr/>
            </a:pPr>
            <a:r>
              <a:rPr lang="fr" sz="2800" dirty="0">
                <a:solidFill>
                  <a:srgbClr val="0A1E47"/>
                </a:solidFill>
                <a:latin typeface="DIN"/>
              </a:rPr>
              <a:t>Subventions publiques 16 %</a:t>
            </a:r>
          </a:p>
          <a:p>
            <a:pPr marL="571500" indent="-457200" eaLnBrk="1" fontAlgn="auto" hangingPunct="1">
              <a:spcAft>
                <a:spcPts val="0"/>
              </a:spcAft>
              <a:buClr>
                <a:schemeClr val="accent1">
                  <a:lumMod val="75000"/>
                </a:schemeClr>
              </a:buClr>
              <a:buSzPct val="128571"/>
              <a:buFontTx/>
              <a:buChar char="-"/>
              <a:defRPr/>
            </a:pPr>
            <a:r>
              <a:rPr lang="fr" sz="2800" dirty="0">
                <a:solidFill>
                  <a:srgbClr val="0A1E47"/>
                </a:solidFill>
                <a:latin typeface="DIN"/>
              </a:rPr>
              <a:t>Partenariats 9%</a:t>
            </a:r>
          </a:p>
          <a:p>
            <a:pPr marL="571500" indent="-457200" eaLnBrk="1" fontAlgn="auto" hangingPunct="1">
              <a:spcAft>
                <a:spcPts val="0"/>
              </a:spcAft>
              <a:buClr>
                <a:schemeClr val="accent1">
                  <a:lumMod val="75000"/>
                </a:schemeClr>
              </a:buClr>
              <a:buSzPct val="128571"/>
              <a:buFontTx/>
              <a:buChar char="-"/>
              <a:defRPr/>
            </a:pPr>
            <a:r>
              <a:rPr lang="fr" sz="2800" dirty="0">
                <a:solidFill>
                  <a:srgbClr val="0A1E47"/>
                </a:solidFill>
                <a:latin typeface="DIN"/>
              </a:rPr>
              <a:t>Autres 7% </a:t>
            </a:r>
          </a:p>
          <a:p>
            <a:pPr marL="571500" indent="-457200" eaLnBrk="1" fontAlgn="auto" hangingPunct="1">
              <a:spcAft>
                <a:spcPts val="0"/>
              </a:spcAft>
              <a:buClr>
                <a:schemeClr val="accent1">
                  <a:lumMod val="75000"/>
                </a:schemeClr>
              </a:buClr>
              <a:buSzPct val="128571"/>
              <a:buFontTx/>
              <a:buChar char="-"/>
              <a:defRPr/>
            </a:pPr>
            <a:endParaRPr lang="fr" sz="2800" dirty="0">
              <a:solidFill>
                <a:srgbClr val="0A1E47"/>
              </a:solidFill>
              <a:latin typeface="DIN"/>
            </a:endParaRPr>
          </a:p>
          <a:p>
            <a:pPr eaLnBrk="1" fontAlgn="auto" hangingPunct="1">
              <a:spcAft>
                <a:spcPts val="0"/>
              </a:spcAft>
              <a:buFont typeface="Wingdings 3" charset="2"/>
              <a:buChar char=""/>
              <a:defRPr/>
            </a:pPr>
            <a:endParaRPr lang="fr-FR" dirty="0">
              <a:solidFill>
                <a:schemeClr val="tx1">
                  <a:lumMod val="75000"/>
                  <a:lumOff val="25000"/>
                </a:schemeClr>
              </a:solidFill>
              <a:latin typeface="DIN"/>
            </a:endParaRPr>
          </a:p>
        </p:txBody>
      </p:sp>
      <p:sp>
        <p:nvSpPr>
          <p:cNvPr id="26627" name="Shape 135">
            <a:extLst>
              <a:ext uri="{FF2B5EF4-FFF2-40B4-BE49-F238E27FC236}">
                <a16:creationId xmlns:a16="http://schemas.microsoft.com/office/drawing/2014/main" id="{16C206C9-8DDB-CB43-DD17-2A4CACAF9869}"/>
              </a:ext>
            </a:extLst>
          </p:cNvPr>
          <p:cNvSpPr txBox="1">
            <a:spLocks noChangeArrowheads="1"/>
          </p:cNvSpPr>
          <p:nvPr/>
        </p:nvSpPr>
        <p:spPr bwMode="auto">
          <a:xfrm>
            <a:off x="185738" y="2420938"/>
            <a:ext cx="870743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lnSpc>
                <a:spcPct val="115000"/>
              </a:lnSpc>
              <a:spcBef>
                <a:spcPct val="0"/>
              </a:spcBef>
              <a:buClrTx/>
              <a:buFontTx/>
              <a:buNone/>
            </a:pPr>
            <a:r>
              <a:rPr lang="fr-FR" altLang="fr-FR" sz="1100">
                <a:solidFill>
                  <a:srgbClr val="000000"/>
                </a:solidFill>
                <a:latin typeface="Calibri" panose="020F0502020204030204" pitchFamily="34" charset="0"/>
              </a:rPr>
              <a:t>Chiffres 2020 avant COVID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hape 133">
            <a:extLst>
              <a:ext uri="{FF2B5EF4-FFF2-40B4-BE49-F238E27FC236}">
                <a16:creationId xmlns:a16="http://schemas.microsoft.com/office/drawing/2014/main" id="{C0CE7DA8-CCF4-B9AB-2F71-9993167D2D15}"/>
              </a:ext>
            </a:extLst>
          </p:cNvPr>
          <p:cNvSpPr>
            <a:spLocks noGrp="1" noChangeArrowheads="1"/>
          </p:cNvSpPr>
          <p:nvPr>
            <p:ph type="title"/>
          </p:nvPr>
        </p:nvSpPr>
        <p:spPr>
          <a:xfrm>
            <a:off x="1331913" y="623888"/>
            <a:ext cx="8569325" cy="1281112"/>
          </a:xfrm>
        </p:spPr>
        <p:txBody>
          <a:bodyPr/>
          <a:lstStyle/>
          <a:p>
            <a:pPr eaLnBrk="1" hangingPunct="1"/>
            <a:r>
              <a:rPr lang="fr-FR" altLang="fr-FR">
                <a:solidFill>
                  <a:srgbClr val="0A1E47"/>
                </a:solidFill>
                <a:latin typeface="DIN" pitchFamily="2" charset="0"/>
              </a:rPr>
              <a:t>Regard budgétaire : les activités lucratives</a:t>
            </a:r>
          </a:p>
        </p:txBody>
      </p:sp>
      <p:sp>
        <p:nvSpPr>
          <p:cNvPr id="3" name="Espace réservé du contenu 2">
            <a:extLst>
              <a:ext uri="{FF2B5EF4-FFF2-40B4-BE49-F238E27FC236}">
                <a16:creationId xmlns:a16="http://schemas.microsoft.com/office/drawing/2014/main" id="{469E8BD5-C8EF-79E2-9030-2AE747D4019A}"/>
              </a:ext>
            </a:extLst>
          </p:cNvPr>
          <p:cNvSpPr>
            <a:spLocks noGrp="1"/>
          </p:cNvSpPr>
          <p:nvPr>
            <p:ph idx="1"/>
          </p:nvPr>
        </p:nvSpPr>
        <p:spPr>
          <a:xfrm>
            <a:off x="-17463" y="1700213"/>
            <a:ext cx="8910638" cy="4525962"/>
          </a:xfrm>
        </p:spPr>
        <p:txBody>
          <a:bodyPr rtlCol="0">
            <a:normAutofit lnSpcReduction="10000"/>
          </a:bodyPr>
          <a:lstStyle/>
          <a:p>
            <a:pPr marL="0" indent="0">
              <a:buFont typeface="Wingdings 3" pitchFamily="2" charset="2"/>
              <a:buNone/>
              <a:defRPr/>
            </a:pPr>
            <a:r>
              <a:rPr lang="fr-FR" sz="2400" dirty="0"/>
              <a:t>Les associations 1901 peuvent réaliser des activités économiques pour financer accessoirement leurs activités. De nombreuses idées d’activités à caractère lucratif sont possibles :</a:t>
            </a:r>
          </a:p>
          <a:p>
            <a:pPr>
              <a:defRPr/>
            </a:pPr>
            <a:r>
              <a:rPr lang="fr-FR" sz="2400" dirty="0"/>
              <a:t>Prestations de service (repas, formation, atelier, etc.)</a:t>
            </a:r>
          </a:p>
          <a:p>
            <a:pPr>
              <a:defRPr/>
            </a:pPr>
            <a:r>
              <a:rPr lang="fr-FR" sz="2400" dirty="0"/>
              <a:t>Ventes de biens (t-shirts, calendrier, objets faits main…)</a:t>
            </a:r>
          </a:p>
          <a:p>
            <a:pPr>
              <a:defRPr/>
            </a:pPr>
            <a:r>
              <a:rPr lang="fr-FR" sz="2400" dirty="0"/>
              <a:t>Organisation d’évènements (kermesse, </a:t>
            </a:r>
            <a:r>
              <a:rPr lang="fr-FR" sz="2400" dirty="0" err="1"/>
              <a:t>vide-grenier</a:t>
            </a:r>
            <a:r>
              <a:rPr lang="fr-FR" sz="2400" dirty="0"/>
              <a:t>…)</a:t>
            </a:r>
          </a:p>
          <a:p>
            <a:pPr>
              <a:defRPr/>
            </a:pPr>
            <a:endParaRPr lang="fr-FR" sz="2400" dirty="0"/>
          </a:p>
          <a:p>
            <a:pPr>
              <a:defRPr/>
            </a:pPr>
            <a:r>
              <a:rPr lang="fr-FR" sz="2400" dirty="0"/>
              <a:t>En 2020 1 club sur 2 qui augmente ses ressources financières l’a fait grâce au développement de nouvelles activités ou l’organisation d’événements</a:t>
            </a:r>
          </a:p>
          <a:p>
            <a:pPr eaLnBrk="1" fontAlgn="auto" hangingPunct="1">
              <a:spcAft>
                <a:spcPts val="0"/>
              </a:spcAft>
              <a:buFont typeface="Wingdings 3" charset="2"/>
              <a:buChar char=""/>
              <a:defRPr/>
            </a:pPr>
            <a:endParaRPr lang="fr-FR" dirty="0">
              <a:solidFill>
                <a:schemeClr val="tx1">
                  <a:lumMod val="75000"/>
                  <a:lumOff val="25000"/>
                </a:schemeClr>
              </a:solidFill>
              <a:latin typeface="D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hape 133">
            <a:extLst>
              <a:ext uri="{FF2B5EF4-FFF2-40B4-BE49-F238E27FC236}">
                <a16:creationId xmlns:a16="http://schemas.microsoft.com/office/drawing/2014/main" id="{BE80DFCA-3430-D118-F189-5A4CD879AC0D}"/>
              </a:ext>
            </a:extLst>
          </p:cNvPr>
          <p:cNvSpPr>
            <a:spLocks noGrp="1" noChangeArrowheads="1"/>
          </p:cNvSpPr>
          <p:nvPr>
            <p:ph type="title"/>
          </p:nvPr>
        </p:nvSpPr>
        <p:spPr>
          <a:xfrm>
            <a:off x="1331913" y="623888"/>
            <a:ext cx="8569325" cy="1281112"/>
          </a:xfrm>
        </p:spPr>
        <p:txBody>
          <a:bodyPr/>
          <a:lstStyle/>
          <a:p>
            <a:pPr eaLnBrk="1" hangingPunct="1"/>
            <a:r>
              <a:rPr lang="fr-FR" altLang="fr-FR">
                <a:solidFill>
                  <a:srgbClr val="0A1E47"/>
                </a:solidFill>
                <a:latin typeface="DIN" pitchFamily="2" charset="0"/>
              </a:rPr>
              <a:t>Regard budgétaire : les activités lucratives</a:t>
            </a:r>
          </a:p>
        </p:txBody>
      </p:sp>
      <p:sp>
        <p:nvSpPr>
          <p:cNvPr id="3" name="Espace réservé du contenu 2">
            <a:extLst>
              <a:ext uri="{FF2B5EF4-FFF2-40B4-BE49-F238E27FC236}">
                <a16:creationId xmlns:a16="http://schemas.microsoft.com/office/drawing/2014/main" id="{B121776F-1593-670C-8164-786E3D1B81AD}"/>
              </a:ext>
            </a:extLst>
          </p:cNvPr>
          <p:cNvSpPr>
            <a:spLocks noGrp="1"/>
          </p:cNvSpPr>
          <p:nvPr>
            <p:ph idx="1"/>
          </p:nvPr>
        </p:nvSpPr>
        <p:spPr>
          <a:xfrm>
            <a:off x="-17463" y="1700213"/>
            <a:ext cx="8910638" cy="4525962"/>
          </a:xfrm>
        </p:spPr>
        <p:txBody>
          <a:bodyPr rtlCol="0">
            <a:normAutofit fontScale="92500" lnSpcReduction="10000"/>
          </a:bodyPr>
          <a:lstStyle/>
          <a:p>
            <a:pPr marL="0" indent="0">
              <a:buFont typeface="Wingdings 3" pitchFamily="2" charset="2"/>
              <a:buNone/>
              <a:defRPr/>
            </a:pPr>
            <a:r>
              <a:rPr lang="fr-FR" sz="2400" dirty="0"/>
              <a:t>Assurez-vous que les activités lucratives que vous effectuez soient simplement accessoires (en regard de votre activité principale). Ceci étant afin de vous éviter une fiscalisation totale. </a:t>
            </a:r>
          </a:p>
          <a:p>
            <a:pPr marL="0" indent="0">
              <a:buFont typeface="Wingdings 3" pitchFamily="2" charset="2"/>
              <a:buNone/>
              <a:defRPr/>
            </a:pPr>
            <a:r>
              <a:rPr lang="fr-FR" sz="2400" dirty="0"/>
              <a:t>Pour bénéficier de cette franchise, il convient de satisfaire à des conditions spécifiques. </a:t>
            </a:r>
          </a:p>
          <a:p>
            <a:pPr>
              <a:defRPr/>
            </a:pPr>
            <a:r>
              <a:rPr lang="fr-FR" sz="2400" dirty="0"/>
              <a:t>votre association 1901 doit présenter une gestion désintéressée. </a:t>
            </a:r>
          </a:p>
          <a:p>
            <a:pPr>
              <a:defRPr/>
            </a:pPr>
            <a:r>
              <a:rPr lang="fr-FR" sz="2400" dirty="0"/>
              <a:t>il faut que les activités non lucratives de votre organisme soient significativement prépondérantes. </a:t>
            </a:r>
          </a:p>
          <a:p>
            <a:pPr>
              <a:defRPr/>
            </a:pPr>
            <a:r>
              <a:rPr lang="fr-FR" sz="2400" dirty="0"/>
              <a:t>le montant des recettes annuelles au titre des activités lucratives accessoires ne doit pas excéder 73 518€.</a:t>
            </a:r>
          </a:p>
          <a:p>
            <a:pPr eaLnBrk="1" fontAlgn="auto" hangingPunct="1">
              <a:spcAft>
                <a:spcPts val="0"/>
              </a:spcAft>
              <a:buFont typeface="Wingdings 3" charset="2"/>
              <a:buChar char=""/>
              <a:defRPr/>
            </a:pPr>
            <a:endParaRPr lang="fr-FR" dirty="0">
              <a:solidFill>
                <a:schemeClr val="tx1">
                  <a:lumMod val="75000"/>
                  <a:lumOff val="25000"/>
                </a:schemeClr>
              </a:solidFill>
              <a:latin typeface="D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D3DD7A61-71A5-1B9A-54B4-8D7C39A5A659}"/>
              </a:ext>
            </a:extLst>
          </p:cNvPr>
          <p:cNvSpPr>
            <a:spLocks noGrp="1"/>
          </p:cNvSpPr>
          <p:nvPr>
            <p:ph type="title"/>
          </p:nvPr>
        </p:nvSpPr>
        <p:spPr>
          <a:xfrm>
            <a:off x="422275" y="2857500"/>
            <a:ext cx="8229600" cy="1143000"/>
          </a:xfrm>
        </p:spPr>
        <p:txBody>
          <a:bodyPr rtlCol="0">
            <a:normAutofit fontScale="90000"/>
          </a:bodyPr>
          <a:lstStyle/>
          <a:p>
            <a:pPr eaLnBrk="1" fontAlgn="auto" hangingPunct="1">
              <a:spcAft>
                <a:spcPts val="0"/>
              </a:spcAft>
              <a:defRPr/>
            </a:pPr>
            <a:r>
              <a:rPr lang="fr-FR" altLang="fr-FR">
                <a:solidFill>
                  <a:schemeClr val="tx1">
                    <a:lumMod val="85000"/>
                    <a:lumOff val="15000"/>
                  </a:schemeClr>
                </a:solidFill>
                <a:latin typeface="DIN" pitchFamily="50" charset="0"/>
              </a:rPr>
              <a:t>Les ressources privés : le sponsoring et le mécénat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55598-9283-11AC-3F25-870EE9783F4A}"/>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Définitions</a:t>
            </a:r>
            <a:endParaRPr lang="fr-FR" dirty="0">
              <a:solidFill>
                <a:schemeClr val="tx1">
                  <a:lumMod val="85000"/>
                  <a:lumOff val="15000"/>
                </a:schemeClr>
              </a:solidFill>
              <a:latin typeface="DIN"/>
            </a:endParaRPr>
          </a:p>
        </p:txBody>
      </p:sp>
      <p:sp>
        <p:nvSpPr>
          <p:cNvPr id="3" name="Espace réservé du contenu 2">
            <a:extLst>
              <a:ext uri="{FF2B5EF4-FFF2-40B4-BE49-F238E27FC236}">
                <a16:creationId xmlns:a16="http://schemas.microsoft.com/office/drawing/2014/main" id="{5EEF2345-CD7E-C109-6DCA-9DDE60042069}"/>
              </a:ext>
            </a:extLst>
          </p:cNvPr>
          <p:cNvSpPr>
            <a:spLocks noGrp="1"/>
          </p:cNvSpPr>
          <p:nvPr>
            <p:ph idx="1"/>
          </p:nvPr>
        </p:nvSpPr>
        <p:spPr>
          <a:xfrm>
            <a:off x="107950" y="1341438"/>
            <a:ext cx="9036050" cy="4570412"/>
          </a:xfrm>
        </p:spPr>
        <p:txBody>
          <a:bodyPr rtlCol="0">
            <a:normAutofit lnSpcReduction="10000"/>
          </a:bodyPr>
          <a:lstStyle/>
          <a:p>
            <a:pPr eaLnBrk="1" fontAlgn="auto" hangingPunct="1">
              <a:lnSpc>
                <a:spcPct val="80000"/>
              </a:lnSpc>
              <a:spcAft>
                <a:spcPts val="0"/>
              </a:spcAft>
              <a:buClr>
                <a:schemeClr val="accent2"/>
              </a:buClr>
              <a:buSzPct val="80000"/>
              <a:buFont typeface="Wingdings" panose="05000000000000000000" pitchFamily="2" charset="2"/>
              <a:buChar char="l"/>
              <a:defRPr/>
            </a:pPr>
            <a:r>
              <a:rPr lang="fr-FR" sz="2400" b="1" i="1" u="sng" dirty="0">
                <a:solidFill>
                  <a:schemeClr val="tx1">
                    <a:lumMod val="75000"/>
                    <a:lumOff val="25000"/>
                  </a:schemeClr>
                </a:solidFill>
                <a:effectLst>
                  <a:outerShdw blurRad="38100" dist="38100" dir="2700000" algn="tl">
                    <a:srgbClr val="C0C0C0"/>
                  </a:outerShdw>
                </a:effectLst>
                <a:latin typeface="DIN"/>
              </a:rPr>
              <a:t>Parrainage ou sponsoring:</a:t>
            </a:r>
          </a:p>
          <a:p>
            <a:pPr eaLnBrk="1" fontAlgn="auto" hangingPunct="1">
              <a:lnSpc>
                <a:spcPct val="80000"/>
              </a:lnSpc>
              <a:spcAft>
                <a:spcPts val="0"/>
              </a:spcAft>
              <a:buClr>
                <a:schemeClr val="accent2"/>
              </a:buClr>
              <a:buSzPct val="80000"/>
              <a:buFont typeface="Arial" panose="020B0604020202020204" pitchFamily="34" charset="0"/>
              <a:buNone/>
              <a:defRPr/>
            </a:pPr>
            <a:br>
              <a:rPr lang="fr-FR" sz="1600" b="1" dirty="0">
                <a:solidFill>
                  <a:schemeClr val="tx1">
                    <a:lumMod val="75000"/>
                    <a:lumOff val="25000"/>
                  </a:schemeClr>
                </a:solidFill>
                <a:latin typeface="DIN"/>
              </a:rPr>
            </a:br>
            <a:endParaRPr lang="fr-FR" sz="1600" b="1"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sz="1600" b="1" dirty="0">
                <a:solidFill>
                  <a:schemeClr val="tx1">
                    <a:lumMod val="75000"/>
                    <a:lumOff val="25000"/>
                  </a:schemeClr>
                </a:solidFill>
                <a:latin typeface="DIN"/>
              </a:rPr>
              <a:t>	</a:t>
            </a:r>
            <a:r>
              <a:rPr lang="fr-FR" sz="2000" b="1" dirty="0">
                <a:solidFill>
                  <a:schemeClr val="tx1">
                    <a:lumMod val="75000"/>
                    <a:lumOff val="25000"/>
                  </a:schemeClr>
                </a:solidFill>
                <a:latin typeface="DIN"/>
              </a:rPr>
              <a:t>Le parrainage est une </a:t>
            </a:r>
            <a:r>
              <a:rPr lang="fr-FR" sz="2000" b="1" u="sng" dirty="0">
                <a:solidFill>
                  <a:schemeClr val="tx1">
                    <a:lumMod val="75000"/>
                    <a:lumOff val="25000"/>
                  </a:schemeClr>
                </a:solidFill>
                <a:latin typeface="DIN"/>
              </a:rPr>
              <a:t>prestation de service</a:t>
            </a:r>
            <a:r>
              <a:rPr lang="fr-FR" sz="2000" b="1" dirty="0">
                <a:solidFill>
                  <a:schemeClr val="tx1">
                    <a:lumMod val="75000"/>
                    <a:lumOff val="25000"/>
                  </a:schemeClr>
                </a:solidFill>
                <a:latin typeface="DIN"/>
              </a:rPr>
              <a:t>.</a:t>
            </a:r>
          </a:p>
          <a:p>
            <a:pPr eaLnBrk="1" fontAlgn="auto" hangingPunct="1">
              <a:lnSpc>
                <a:spcPct val="80000"/>
              </a:lnSpc>
              <a:spcAft>
                <a:spcPts val="0"/>
              </a:spcAft>
              <a:buClr>
                <a:schemeClr val="accent2"/>
              </a:buClr>
              <a:buSzPct val="80000"/>
              <a:buFont typeface="Arial" panose="020B0604020202020204" pitchFamily="34" charset="0"/>
              <a:buNone/>
              <a:defRPr/>
            </a:pPr>
            <a:endParaRPr lang="fr-FR" sz="1600" b="1"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endParaRPr lang="fr-FR" sz="1600" b="1" dirty="0">
              <a:solidFill>
                <a:schemeClr val="tx1">
                  <a:lumMod val="75000"/>
                  <a:lumOff val="25000"/>
                </a:schemeClr>
              </a:solidFill>
              <a:latin typeface="DIN"/>
            </a:endParaRPr>
          </a:p>
          <a:p>
            <a:pPr lvl="1" algn="just" eaLnBrk="1" fontAlgn="auto" hangingPunct="1">
              <a:spcAft>
                <a:spcPts val="0"/>
              </a:spcAft>
              <a:buFont typeface="Wingdings 3" charset="2"/>
              <a:buChar char=""/>
              <a:defRPr/>
            </a:pPr>
            <a:r>
              <a:rPr lang="fr-FR" altLang="fr-FR" dirty="0">
                <a:solidFill>
                  <a:schemeClr val="tx1">
                    <a:lumMod val="75000"/>
                    <a:lumOff val="25000"/>
                  </a:schemeClr>
                </a:solidFill>
                <a:latin typeface="Calibri" panose="020F0502020204030204" pitchFamily="34" charset="0"/>
              </a:rPr>
              <a:t>Démarche « publicitaire » qui implique la recherche de retombées économiques</a:t>
            </a:r>
          </a:p>
          <a:p>
            <a:pPr lvl="1" algn="just" eaLnBrk="1" fontAlgn="auto" hangingPunct="1">
              <a:spcAft>
                <a:spcPts val="0"/>
              </a:spcAft>
              <a:buFont typeface="Wingdings 3" charset="2"/>
              <a:buChar char=""/>
              <a:defRPr/>
            </a:pPr>
            <a:endParaRPr lang="fr-FR" altLang="fr-FR" dirty="0">
              <a:solidFill>
                <a:schemeClr val="tx1">
                  <a:lumMod val="75000"/>
                  <a:lumOff val="25000"/>
                </a:schemeClr>
              </a:solidFill>
              <a:latin typeface="Calibri" panose="020F0502020204030204" pitchFamily="34" charset="0"/>
            </a:endParaRPr>
          </a:p>
          <a:p>
            <a:pPr lvl="2" algn="just" eaLnBrk="1" fontAlgn="auto" hangingPunct="1">
              <a:spcAft>
                <a:spcPts val="0"/>
              </a:spcAft>
              <a:buSzPct val="120000"/>
              <a:buFont typeface="Wingdings" panose="05000000000000000000" pitchFamily="2" charset="2"/>
              <a:buChar char="ð"/>
              <a:defRPr/>
            </a:pPr>
            <a:r>
              <a:rPr lang="fr-FR" altLang="fr-FR" sz="2400" b="1" dirty="0">
                <a:solidFill>
                  <a:srgbClr val="FF0000"/>
                </a:solidFill>
                <a:latin typeface="Calibri" panose="020F0502020204030204" pitchFamily="34" charset="0"/>
                <a:sym typeface="Wingdings" panose="05000000000000000000" pitchFamily="2" charset="2"/>
              </a:rPr>
              <a:t>Aide (soutien) avec contrepartie (retombée) directe</a:t>
            </a:r>
          </a:p>
          <a:p>
            <a:pPr lvl="2" algn="just" eaLnBrk="1" fontAlgn="auto" hangingPunct="1">
              <a:spcAft>
                <a:spcPts val="0"/>
              </a:spcAft>
              <a:buFont typeface="Wingdings" panose="05000000000000000000" pitchFamily="2" charset="2"/>
              <a:buChar char="ð"/>
              <a:defRPr/>
            </a:pPr>
            <a:endParaRPr lang="fr-FR" altLang="fr-FR" dirty="0">
              <a:solidFill>
                <a:schemeClr val="tx1">
                  <a:lumMod val="75000"/>
                  <a:lumOff val="25000"/>
                </a:schemeClr>
              </a:solidFill>
              <a:latin typeface="Calibri" panose="020F0502020204030204" pitchFamily="34" charset="0"/>
              <a:sym typeface="Wingdings" panose="05000000000000000000" pitchFamily="2" charset="2"/>
            </a:endParaRPr>
          </a:p>
          <a:p>
            <a:pPr algn="just" eaLnBrk="1" fontAlgn="auto" hangingPunct="1">
              <a:spcAft>
                <a:spcPts val="0"/>
              </a:spcAft>
              <a:buFont typeface="Wingdings" panose="05000000000000000000" pitchFamily="2" charset="2"/>
              <a:buNone/>
              <a:defRPr/>
            </a:pPr>
            <a:r>
              <a:rPr lang="fr-FR" altLang="fr-FR" i="1" dirty="0">
                <a:solidFill>
                  <a:schemeClr val="tx1">
                    <a:lumMod val="75000"/>
                    <a:lumOff val="25000"/>
                  </a:schemeClr>
                </a:solidFill>
                <a:latin typeface="Calibri" panose="020F0502020204030204" pitchFamily="34" charset="0"/>
                <a:sym typeface="Wingdings" panose="05000000000000000000" pitchFamily="2" charset="2"/>
              </a:rPr>
              <a:t>Le parrainage</a:t>
            </a:r>
            <a:r>
              <a:rPr lang="fr-FR" altLang="fr-FR" dirty="0">
                <a:solidFill>
                  <a:schemeClr val="tx1">
                    <a:lumMod val="75000"/>
                    <a:lumOff val="25000"/>
                  </a:schemeClr>
                </a:solidFill>
                <a:latin typeface="Calibri" panose="020F0502020204030204" pitchFamily="34" charset="0"/>
                <a:sym typeface="Wingdings" panose="05000000000000000000" pitchFamily="2" charset="2"/>
              </a:rPr>
              <a:t> met en avant l’image commerciale d’un produit ou d’une marque.</a:t>
            </a:r>
            <a:endParaRPr lang="fr-FR" altLang="fr-FR" dirty="0">
              <a:solidFill>
                <a:schemeClr val="tx1">
                  <a:lumMod val="75000"/>
                  <a:lumOff val="25000"/>
                </a:schemeClr>
              </a:solidFill>
            </a:endParaRPr>
          </a:p>
          <a:p>
            <a:pPr eaLnBrk="1" fontAlgn="auto" hangingPunct="1">
              <a:lnSpc>
                <a:spcPct val="80000"/>
              </a:lnSpc>
              <a:spcAft>
                <a:spcPts val="0"/>
              </a:spcAft>
              <a:buClr>
                <a:schemeClr val="accent2"/>
              </a:buClr>
              <a:buSzPct val="80000"/>
              <a:buFont typeface="Arial" panose="020B0604020202020204" pitchFamily="34" charset="0"/>
              <a:buNone/>
              <a:defRPr/>
            </a:pPr>
            <a:br>
              <a:rPr lang="fr-FR" sz="2000" b="1" dirty="0">
                <a:solidFill>
                  <a:schemeClr val="bg1"/>
                </a:solidFill>
                <a:latin typeface="DIN"/>
              </a:rPr>
            </a:br>
            <a:br>
              <a:rPr lang="fr-FR" sz="2000" b="1" dirty="0">
                <a:solidFill>
                  <a:schemeClr val="bg1"/>
                </a:solidFill>
                <a:latin typeface="DIN"/>
              </a:rPr>
            </a:br>
            <a:endParaRPr lang="fr-FR" sz="2000" b="1" dirty="0">
              <a:solidFill>
                <a:schemeClr val="bg1"/>
              </a:solidFill>
              <a:latin typeface="DIN"/>
            </a:endParaRPr>
          </a:p>
          <a:p>
            <a:pPr eaLnBrk="1" fontAlgn="auto" hangingPunct="1">
              <a:spcAft>
                <a:spcPts val="0"/>
              </a:spcAft>
              <a:buFont typeface="Wingdings 3" charset="2"/>
              <a:buChar char=""/>
              <a:defRPr/>
            </a:pPr>
            <a:endParaRPr lang="fr-FR" sz="2000" dirty="0">
              <a:solidFill>
                <a:schemeClr val="tx1">
                  <a:lumMod val="75000"/>
                  <a:lumOff val="25000"/>
                </a:schemeClr>
              </a:solidFill>
              <a:latin typeface="D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886A3-5175-D86C-5EC5-E026EE21FD96}"/>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Définitions</a:t>
            </a:r>
            <a:endParaRPr lang="fr-FR" dirty="0">
              <a:solidFill>
                <a:schemeClr val="tx1">
                  <a:lumMod val="85000"/>
                  <a:lumOff val="15000"/>
                </a:schemeClr>
              </a:solidFill>
              <a:latin typeface="DIN"/>
            </a:endParaRPr>
          </a:p>
        </p:txBody>
      </p:sp>
      <p:sp>
        <p:nvSpPr>
          <p:cNvPr id="3" name="Espace réservé du contenu 2">
            <a:extLst>
              <a:ext uri="{FF2B5EF4-FFF2-40B4-BE49-F238E27FC236}">
                <a16:creationId xmlns:a16="http://schemas.microsoft.com/office/drawing/2014/main" id="{46604794-3261-8DEA-48FB-4A7F1CEF14AA}"/>
              </a:ext>
            </a:extLst>
          </p:cNvPr>
          <p:cNvSpPr>
            <a:spLocks noGrp="1"/>
          </p:cNvSpPr>
          <p:nvPr>
            <p:ph idx="1"/>
          </p:nvPr>
        </p:nvSpPr>
        <p:spPr>
          <a:xfrm>
            <a:off x="0" y="1484313"/>
            <a:ext cx="8229600" cy="4525962"/>
          </a:xfrm>
        </p:spPr>
        <p:txBody>
          <a:bodyPr rtlCol="0">
            <a:normAutofit fontScale="62500" lnSpcReduction="20000"/>
          </a:bodyPr>
          <a:lstStyle/>
          <a:p>
            <a:pPr eaLnBrk="1" fontAlgn="auto" hangingPunct="1">
              <a:lnSpc>
                <a:spcPct val="80000"/>
              </a:lnSpc>
              <a:spcAft>
                <a:spcPts val="0"/>
              </a:spcAft>
              <a:buClr>
                <a:schemeClr val="accent2"/>
              </a:buClr>
              <a:buSzPct val="80000"/>
              <a:buFont typeface="Wingdings" panose="05000000000000000000" pitchFamily="2" charset="2"/>
              <a:buChar char="l"/>
              <a:defRPr/>
            </a:pPr>
            <a:r>
              <a:rPr lang="fr-FR" sz="2800" b="1" i="1" u="sng" dirty="0">
                <a:solidFill>
                  <a:schemeClr val="tx1">
                    <a:lumMod val="75000"/>
                    <a:lumOff val="25000"/>
                  </a:schemeClr>
                </a:solidFill>
                <a:effectLst>
                  <a:outerShdw blurRad="38100" dist="38100" dir="2700000" algn="tl">
                    <a:srgbClr val="C0C0C0"/>
                  </a:outerShdw>
                </a:effectLst>
                <a:latin typeface="DIN"/>
              </a:rPr>
              <a:t>Mécénat :</a:t>
            </a:r>
          </a:p>
          <a:p>
            <a:pPr eaLnBrk="1" fontAlgn="auto" hangingPunct="1">
              <a:lnSpc>
                <a:spcPct val="80000"/>
              </a:lnSpc>
              <a:spcAft>
                <a:spcPts val="0"/>
              </a:spcAft>
              <a:buClr>
                <a:schemeClr val="accent2"/>
              </a:buClr>
              <a:buSzPct val="80000"/>
              <a:buFont typeface="Wingdings" panose="05000000000000000000" pitchFamily="2" charset="2"/>
              <a:buChar char="l"/>
              <a:defRPr/>
            </a:pPr>
            <a:endParaRPr lang="fr-FR" sz="28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b="1" dirty="0">
                <a:solidFill>
                  <a:schemeClr val="tx1">
                    <a:lumMod val="75000"/>
                    <a:lumOff val="25000"/>
                  </a:schemeClr>
                </a:solidFill>
                <a:latin typeface="DIN"/>
              </a:rPr>
              <a:t>	</a:t>
            </a:r>
            <a:r>
              <a:rPr lang="fr-FR" sz="3800" b="1" dirty="0">
                <a:solidFill>
                  <a:schemeClr val="tx1">
                    <a:lumMod val="75000"/>
                    <a:lumOff val="25000"/>
                  </a:schemeClr>
                </a:solidFill>
                <a:latin typeface="DIN"/>
              </a:rPr>
              <a:t>Le mécénat constitue </a:t>
            </a:r>
            <a:r>
              <a:rPr lang="fr-FR" sz="3800" b="1" u="sng" dirty="0">
                <a:solidFill>
                  <a:schemeClr val="tx1">
                    <a:lumMod val="75000"/>
                    <a:lumOff val="25000"/>
                  </a:schemeClr>
                </a:solidFill>
                <a:latin typeface="DIN"/>
              </a:rPr>
              <a:t>un don</a:t>
            </a:r>
            <a:r>
              <a:rPr lang="fr-FR" sz="3800" b="1" dirty="0">
                <a:solidFill>
                  <a:schemeClr val="tx1">
                    <a:lumMod val="75000"/>
                    <a:lumOff val="25000"/>
                  </a:schemeClr>
                </a:solidFill>
                <a:latin typeface="DIN"/>
              </a:rPr>
              <a:t>. C’est un acte de générosité</a:t>
            </a:r>
          </a:p>
          <a:p>
            <a:pPr eaLnBrk="1" fontAlgn="auto" hangingPunct="1">
              <a:lnSpc>
                <a:spcPct val="80000"/>
              </a:lnSpc>
              <a:spcAft>
                <a:spcPts val="0"/>
              </a:spcAft>
              <a:buClr>
                <a:schemeClr val="accent2"/>
              </a:buClr>
              <a:buSzPct val="80000"/>
              <a:buFont typeface="Wingdings" panose="05000000000000000000" pitchFamily="2" charset="2"/>
              <a:buChar char="l"/>
              <a:defRPr/>
            </a:pPr>
            <a:endParaRPr lang="fr-FR" sz="3400" b="1" dirty="0">
              <a:solidFill>
                <a:schemeClr val="tx1">
                  <a:lumMod val="75000"/>
                  <a:lumOff val="25000"/>
                </a:schemeClr>
              </a:solidFill>
              <a:latin typeface="DIN"/>
            </a:endParaRPr>
          </a:p>
          <a:p>
            <a:pPr marL="457200" lvl="1" indent="0" algn="just" eaLnBrk="1" fontAlgn="auto" hangingPunct="1">
              <a:spcAft>
                <a:spcPts val="0"/>
              </a:spcAft>
              <a:buFont typeface="Wingdings 3" charset="2"/>
              <a:buNone/>
              <a:defRPr/>
            </a:pPr>
            <a:r>
              <a:rPr lang="fr-FR" altLang="fr-FR" sz="3200" dirty="0">
                <a:solidFill>
                  <a:schemeClr val="tx1">
                    <a:lumMod val="75000"/>
                    <a:lumOff val="25000"/>
                  </a:schemeClr>
                </a:solidFill>
                <a:latin typeface="Calibri" panose="020F0502020204030204" pitchFamily="34" charset="0"/>
              </a:rPr>
              <a:t>Soutien matériel apporté sans contrepartie directe de la part du bénéficiaire, à une œuvre ou à une personne pour l’exercice d’activités se situant en France et présentant un intérêt général (arrêté du 6 janvier 1989).</a:t>
            </a:r>
          </a:p>
          <a:p>
            <a:pPr marL="914400" lvl="2" indent="0" algn="just" eaLnBrk="1" fontAlgn="auto" hangingPunct="1">
              <a:spcAft>
                <a:spcPts val="0"/>
              </a:spcAft>
              <a:buFont typeface="Wingdings 3" charset="2"/>
              <a:buNone/>
              <a:defRPr/>
            </a:pPr>
            <a:r>
              <a:rPr lang="fr-FR" altLang="fr-FR" sz="3300" b="1" dirty="0">
                <a:solidFill>
                  <a:srgbClr val="FF0000"/>
                </a:solidFill>
                <a:latin typeface="Calibri" panose="020F0502020204030204" pitchFamily="34" charset="0"/>
                <a:sym typeface="Wingdings" panose="05000000000000000000" pitchFamily="2" charset="2"/>
              </a:rPr>
              <a:t>Aide sans contrepartie directe à une entité d’intérêt général ou reconnue d’utilité publique</a:t>
            </a:r>
          </a:p>
          <a:p>
            <a:pPr algn="ctr" eaLnBrk="1" fontAlgn="auto" hangingPunct="1">
              <a:lnSpc>
                <a:spcPct val="80000"/>
              </a:lnSpc>
              <a:spcAft>
                <a:spcPts val="0"/>
              </a:spcAft>
              <a:buClr>
                <a:schemeClr val="accent2"/>
              </a:buClr>
              <a:buSzPct val="80000"/>
              <a:buFont typeface="Arial" panose="020B0604020202020204" pitchFamily="34" charset="0"/>
              <a:buNone/>
              <a:defRPr/>
            </a:pPr>
            <a:r>
              <a:rPr lang="fr-FR" sz="3800" b="1" dirty="0">
                <a:solidFill>
                  <a:schemeClr val="tx1">
                    <a:lumMod val="75000"/>
                    <a:lumOff val="25000"/>
                  </a:schemeClr>
                </a:solidFill>
                <a:latin typeface="DIN"/>
              </a:rPr>
              <a:t>------------------------</a:t>
            </a:r>
          </a:p>
          <a:p>
            <a:pPr eaLnBrk="1" fontAlgn="auto" hangingPunct="1">
              <a:lnSpc>
                <a:spcPct val="80000"/>
              </a:lnSpc>
              <a:spcAft>
                <a:spcPts val="0"/>
              </a:spcAft>
              <a:buClr>
                <a:schemeClr val="accent2"/>
              </a:buClr>
              <a:buSzPct val="80000"/>
              <a:buFont typeface="Arial" panose="020B0604020202020204" pitchFamily="34" charset="0"/>
              <a:buNone/>
              <a:defRPr/>
            </a:pPr>
            <a:r>
              <a:rPr lang="fr-FR" sz="3800" b="1" dirty="0">
                <a:solidFill>
                  <a:schemeClr val="tx1">
                    <a:lumMod val="75000"/>
                    <a:lumOff val="25000"/>
                  </a:schemeClr>
                </a:solidFill>
                <a:latin typeface="DIN"/>
              </a:rPr>
              <a:t>	Noter que l’entreprise mécène peut accoler son nom à une opération de mécénat sans que cette contrepartie soit analysée comme une opération publicitaire lucrative (loi de finances 2000 article 17). </a:t>
            </a:r>
            <a:br>
              <a:rPr lang="fr-FR" sz="2000" b="1" dirty="0">
                <a:solidFill>
                  <a:schemeClr val="bg1"/>
                </a:solidFill>
                <a:latin typeface="DIN"/>
              </a:rPr>
            </a:br>
            <a:endParaRPr lang="fr-FR" sz="2000" b="1" dirty="0">
              <a:solidFill>
                <a:schemeClr val="bg1"/>
              </a:solidFill>
              <a:latin typeface="DIN"/>
            </a:endParaRPr>
          </a:p>
          <a:p>
            <a:pPr eaLnBrk="1" fontAlgn="auto" hangingPunct="1">
              <a:spcAft>
                <a:spcPts val="0"/>
              </a:spcAft>
              <a:buFont typeface="Wingdings 3" charset="2"/>
              <a:buChar char=""/>
              <a:defRPr/>
            </a:pPr>
            <a:endParaRPr lang="fr-FR" sz="2000" dirty="0">
              <a:solidFill>
                <a:schemeClr val="tx1">
                  <a:lumMod val="75000"/>
                  <a:lumOff val="25000"/>
                </a:schemeClr>
              </a:solidFill>
              <a:latin typeface="D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9F068-3155-B4B2-58BE-A747101CD92D}"/>
              </a:ext>
            </a:extLst>
          </p:cNvPr>
          <p:cNvSpPr>
            <a:spLocks noGrp="1"/>
          </p:cNvSpPr>
          <p:nvPr>
            <p:ph type="title"/>
          </p:nvPr>
        </p:nvSpPr>
        <p:spPr>
          <a:xfrm>
            <a:off x="3203575" y="2997200"/>
            <a:ext cx="8229600" cy="1143000"/>
          </a:xfrm>
        </p:spPr>
        <p:txBody>
          <a:bodyPr rtlCol="0">
            <a:normAutofit fontScale="90000"/>
          </a:bodyPr>
          <a:lstStyle/>
          <a:p>
            <a:pPr eaLnBrk="1" fontAlgn="auto" hangingPunct="1">
              <a:spcAft>
                <a:spcPts val="0"/>
              </a:spcAft>
              <a:defRPr/>
            </a:pPr>
            <a:r>
              <a:rPr lang="fr-FR" b="1" dirty="0">
                <a:solidFill>
                  <a:schemeClr val="tx1">
                    <a:lumMod val="85000"/>
                    <a:lumOff val="15000"/>
                  </a:schemeClr>
                </a:solidFill>
                <a:effectLst>
                  <a:outerShdw blurRad="38100" dist="38100" dir="2700000" algn="tl">
                    <a:srgbClr val="FFFFFF"/>
                  </a:outerShdw>
                </a:effectLst>
                <a:latin typeface="DIN"/>
              </a:rPr>
              <a:t>Le Mécénat d’entreprise</a:t>
            </a:r>
            <a:br>
              <a:rPr lang="fr-FR" b="1" dirty="0">
                <a:solidFill>
                  <a:schemeClr val="tx1">
                    <a:lumMod val="85000"/>
                    <a:lumOff val="15000"/>
                  </a:schemeClr>
                </a:solidFill>
                <a:effectLst>
                  <a:outerShdw blurRad="38100" dist="38100" dir="2700000" algn="tl">
                    <a:srgbClr val="FFFFFF"/>
                  </a:outerShdw>
                </a:effectLst>
                <a:latin typeface="DIN"/>
              </a:rPr>
            </a:br>
            <a:endParaRPr lang="fr-FR" dirty="0">
              <a:solidFill>
                <a:schemeClr val="tx1">
                  <a:lumMod val="85000"/>
                  <a:lumOff val="15000"/>
                </a:schemeClr>
              </a:solidFill>
              <a:latin typeface="D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C96036-C6DD-00AF-8D03-992B9D71F0F1}"/>
              </a:ext>
            </a:extLst>
          </p:cNvPr>
          <p:cNvSpPr>
            <a:spLocks noGrp="1"/>
          </p:cNvSpPr>
          <p:nvPr>
            <p:ph type="title"/>
          </p:nvPr>
        </p:nvSpPr>
        <p:spPr>
          <a:xfrm>
            <a:off x="1692275" y="620713"/>
            <a:ext cx="8578850" cy="1143000"/>
          </a:xfrm>
        </p:spPr>
        <p:txBody>
          <a:bodyPr rtlCol="0">
            <a:normAutofit fontScale="90000"/>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En quoi le mécénat peut intéresser les entreprises ?</a:t>
            </a:r>
            <a:br>
              <a:rPr lang="fr-FR" dirty="0">
                <a:solidFill>
                  <a:schemeClr val="tx1">
                    <a:lumMod val="85000"/>
                    <a:lumOff val="15000"/>
                  </a:schemeClr>
                </a:solidFill>
                <a:effectLst>
                  <a:outerShdw blurRad="38100" dist="38100" dir="2700000" algn="tl">
                    <a:srgbClr val="C0C0C0"/>
                  </a:outerShdw>
                </a:effectLst>
                <a:latin typeface="DIN"/>
              </a:rPr>
            </a:br>
            <a:endParaRPr lang="fr-FR" dirty="0">
              <a:solidFill>
                <a:schemeClr val="tx1">
                  <a:lumMod val="85000"/>
                  <a:lumOff val="15000"/>
                </a:schemeClr>
              </a:solidFill>
            </a:endParaRPr>
          </a:p>
        </p:txBody>
      </p:sp>
      <p:sp>
        <p:nvSpPr>
          <p:cNvPr id="3" name="Espace réservé du contenu 2">
            <a:extLst>
              <a:ext uri="{FF2B5EF4-FFF2-40B4-BE49-F238E27FC236}">
                <a16:creationId xmlns:a16="http://schemas.microsoft.com/office/drawing/2014/main" id="{EB756293-5F22-E5D2-05DA-213750866879}"/>
              </a:ext>
            </a:extLst>
          </p:cNvPr>
          <p:cNvSpPr>
            <a:spLocks noGrp="1"/>
          </p:cNvSpPr>
          <p:nvPr>
            <p:ph idx="1"/>
          </p:nvPr>
        </p:nvSpPr>
        <p:spPr>
          <a:xfrm>
            <a:off x="1943100" y="2133600"/>
            <a:ext cx="6591300" cy="3778250"/>
          </a:xfrm>
        </p:spPr>
        <p:txBody>
          <a:bodyPr rtlCol="0">
            <a:normAutofit lnSpcReduction="10000"/>
          </a:bodyPr>
          <a:lstStyle/>
          <a:p>
            <a:pPr eaLnBrk="1" fontAlgn="auto" hangingPunct="1">
              <a:lnSpc>
                <a:spcPct val="80000"/>
              </a:lnSpc>
              <a:spcAft>
                <a:spcPts val="0"/>
              </a:spcAft>
              <a:buClr>
                <a:schemeClr val="accent2"/>
              </a:buClr>
              <a:buSzPct val="80000"/>
              <a:buFont typeface="Wingdings" panose="05000000000000000000" pitchFamily="2" charset="2"/>
              <a:buChar char="l"/>
              <a:defRPr/>
            </a:pPr>
            <a:endParaRPr lang="fr-FR" sz="20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endParaRPr lang="fr-FR" b="1"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dirty="0">
                <a:solidFill>
                  <a:schemeClr val="tx1">
                    <a:lumMod val="75000"/>
                    <a:lumOff val="25000"/>
                  </a:schemeClr>
                </a:solidFill>
                <a:latin typeface="DIN"/>
              </a:rPr>
              <a:t>Le mécénat au service de la stratégie de l’entreprise, c’est :</a:t>
            </a:r>
          </a:p>
          <a:p>
            <a:pPr eaLnBrk="1" fontAlgn="auto" hangingPunct="1">
              <a:lnSpc>
                <a:spcPct val="80000"/>
              </a:lnSpc>
              <a:spcAft>
                <a:spcPts val="0"/>
              </a:spcAft>
              <a:buClr>
                <a:schemeClr val="accent2"/>
              </a:buClr>
              <a:buSzPct val="80000"/>
              <a:buFont typeface="Arial" panose="020B0604020202020204" pitchFamily="34" charset="0"/>
              <a:buNone/>
              <a:defRPr/>
            </a:pPr>
            <a:endParaRPr lang="fr-FR"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dirty="0">
                <a:solidFill>
                  <a:schemeClr val="tx1">
                    <a:lumMod val="75000"/>
                    <a:lumOff val="25000"/>
                  </a:schemeClr>
                </a:solidFill>
                <a:latin typeface="DIN"/>
              </a:rPr>
              <a:t>		- Un moyen de participer à une démarche citoyenne</a:t>
            </a:r>
          </a:p>
          <a:p>
            <a:pPr eaLnBrk="1" fontAlgn="auto" hangingPunct="1">
              <a:lnSpc>
                <a:spcPct val="80000"/>
              </a:lnSpc>
              <a:spcAft>
                <a:spcPts val="0"/>
              </a:spcAft>
              <a:buClr>
                <a:schemeClr val="accent2"/>
              </a:buClr>
              <a:buSzPct val="80000"/>
              <a:buFont typeface="Arial" panose="020B0604020202020204" pitchFamily="34" charset="0"/>
              <a:buNone/>
              <a:defRPr/>
            </a:pPr>
            <a:endParaRPr lang="fr-FR"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dirty="0">
                <a:solidFill>
                  <a:schemeClr val="tx1">
                    <a:lumMod val="75000"/>
                    <a:lumOff val="25000"/>
                  </a:schemeClr>
                </a:solidFill>
                <a:latin typeface="DIN"/>
              </a:rPr>
              <a:t>		- Un moyen de modifier l’image de la structure</a:t>
            </a:r>
          </a:p>
          <a:p>
            <a:pPr eaLnBrk="1" fontAlgn="auto" hangingPunct="1">
              <a:lnSpc>
                <a:spcPct val="80000"/>
              </a:lnSpc>
              <a:spcAft>
                <a:spcPts val="0"/>
              </a:spcAft>
              <a:buClr>
                <a:schemeClr val="accent2"/>
              </a:buClr>
              <a:buSzPct val="80000"/>
              <a:buFont typeface="Arial" panose="020B0604020202020204" pitchFamily="34" charset="0"/>
              <a:buNone/>
              <a:defRPr/>
            </a:pPr>
            <a:endParaRPr lang="fr-FR"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dirty="0">
                <a:solidFill>
                  <a:schemeClr val="tx1">
                    <a:lumMod val="75000"/>
                    <a:lumOff val="25000"/>
                  </a:schemeClr>
                </a:solidFill>
                <a:latin typeface="DIN"/>
              </a:rPr>
              <a:t>		- Un moyen de dynamiser les ressources humaines autour  des valeurs du sport</a:t>
            </a:r>
          </a:p>
          <a:p>
            <a:pPr eaLnBrk="1" fontAlgn="auto" hangingPunct="1">
              <a:lnSpc>
                <a:spcPct val="80000"/>
              </a:lnSpc>
              <a:spcAft>
                <a:spcPts val="0"/>
              </a:spcAft>
              <a:buClr>
                <a:schemeClr val="accent2"/>
              </a:buClr>
              <a:buSzPct val="80000"/>
              <a:buFont typeface="Arial" panose="020B0604020202020204" pitchFamily="34" charset="0"/>
              <a:buNone/>
              <a:defRPr/>
            </a:pPr>
            <a:endParaRPr lang="fr-FR" dirty="0">
              <a:solidFill>
                <a:schemeClr val="tx1">
                  <a:lumMod val="75000"/>
                  <a:lumOff val="25000"/>
                </a:schemeClr>
              </a:solidFill>
              <a:latin typeface="DIN"/>
            </a:endParaRPr>
          </a:p>
          <a:p>
            <a:pPr eaLnBrk="1" fontAlgn="auto" hangingPunct="1">
              <a:lnSpc>
                <a:spcPct val="80000"/>
              </a:lnSpc>
              <a:spcAft>
                <a:spcPts val="0"/>
              </a:spcAft>
              <a:buClr>
                <a:schemeClr val="accent2"/>
              </a:buClr>
              <a:buSzPct val="80000"/>
              <a:buFont typeface="Arial" panose="020B0604020202020204" pitchFamily="34" charset="0"/>
              <a:buNone/>
              <a:defRPr/>
            </a:pPr>
            <a:r>
              <a:rPr lang="fr-FR" dirty="0">
                <a:solidFill>
                  <a:schemeClr val="tx1">
                    <a:lumMod val="75000"/>
                    <a:lumOff val="25000"/>
                  </a:schemeClr>
                </a:solidFill>
                <a:latin typeface="DIN"/>
              </a:rPr>
              <a:t>		- Un moyen pour payer moins d’impôts</a:t>
            </a:r>
          </a:p>
          <a:p>
            <a:pPr eaLnBrk="1" fontAlgn="auto" hangingPunct="1">
              <a:spcAft>
                <a:spcPts val="0"/>
              </a:spcAft>
              <a:buFont typeface="Wingdings 3" charset="2"/>
              <a:buChar char=""/>
              <a:defRPr/>
            </a:pPr>
            <a:endParaRPr lang="fr-FR" dirty="0">
              <a:solidFill>
                <a:schemeClr val="tx1">
                  <a:lumMod val="75000"/>
                  <a:lumOff val="25000"/>
                </a:schemeClr>
              </a:solidFill>
              <a:latin typeface="D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851E94-6996-C6E8-561E-AF0AA0C46747}"/>
              </a:ext>
            </a:extLst>
          </p:cNvPr>
          <p:cNvSpPr>
            <a:spLocks noGrp="1"/>
          </p:cNvSpPr>
          <p:nvPr>
            <p:ph type="title"/>
          </p:nvPr>
        </p:nvSpPr>
        <p:spPr>
          <a:xfrm>
            <a:off x="1476375" y="625475"/>
            <a:ext cx="8578850" cy="1143000"/>
          </a:xfrm>
        </p:spPr>
        <p:txBody>
          <a:bodyPr rtlCol="0">
            <a:normAutofit fontScale="90000"/>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Pour quelles associations sportives ?</a:t>
            </a:r>
            <a:br>
              <a:rPr lang="fr-FR" dirty="0">
                <a:solidFill>
                  <a:schemeClr val="tx1">
                    <a:lumMod val="85000"/>
                    <a:lumOff val="15000"/>
                  </a:schemeClr>
                </a:solidFill>
                <a:effectLst>
                  <a:outerShdw blurRad="38100" dist="38100" dir="2700000" algn="tl">
                    <a:srgbClr val="C0C0C0"/>
                  </a:outerShdw>
                </a:effectLst>
                <a:latin typeface="DIN"/>
              </a:rPr>
            </a:br>
            <a:endParaRPr lang="fr-FR" dirty="0">
              <a:solidFill>
                <a:schemeClr val="tx1">
                  <a:lumMod val="85000"/>
                  <a:lumOff val="15000"/>
                </a:schemeClr>
              </a:solidFill>
            </a:endParaRPr>
          </a:p>
        </p:txBody>
      </p:sp>
      <p:sp>
        <p:nvSpPr>
          <p:cNvPr id="3" name="Espace réservé du contenu 2">
            <a:extLst>
              <a:ext uri="{FF2B5EF4-FFF2-40B4-BE49-F238E27FC236}">
                <a16:creationId xmlns:a16="http://schemas.microsoft.com/office/drawing/2014/main" id="{E12BB0F4-DB3E-0AEA-78CA-147FB090BD5D}"/>
              </a:ext>
            </a:extLst>
          </p:cNvPr>
          <p:cNvSpPr>
            <a:spLocks noGrp="1"/>
          </p:cNvSpPr>
          <p:nvPr>
            <p:ph idx="1"/>
          </p:nvPr>
        </p:nvSpPr>
        <p:spPr>
          <a:xfrm>
            <a:off x="0" y="836613"/>
            <a:ext cx="9036050" cy="6264275"/>
          </a:xfrm>
        </p:spPr>
        <p:txBody>
          <a:bodyPr rtlCol="0">
            <a:normAutofit fontScale="55000" lnSpcReduction="20000"/>
          </a:bodyPr>
          <a:lstStyle/>
          <a:p>
            <a:pPr eaLnBrk="1" fontAlgn="auto" hangingPunct="1">
              <a:spcAft>
                <a:spcPts val="0"/>
              </a:spcAft>
              <a:buClr>
                <a:schemeClr val="accent2"/>
              </a:buClr>
              <a:buSzPct val="80000"/>
              <a:buFont typeface="Wingdings" panose="05000000000000000000" pitchFamily="2" charset="2"/>
              <a:buChar char="l"/>
              <a:defRPr/>
            </a:pPr>
            <a:endParaRPr lang="fr-FR" sz="29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spcAft>
                <a:spcPts val="0"/>
              </a:spcAft>
              <a:buClr>
                <a:schemeClr val="accent2"/>
              </a:buClr>
              <a:buSzPct val="80000"/>
              <a:buFont typeface="Wingdings" panose="05000000000000000000" pitchFamily="2" charset="2"/>
              <a:buChar char="l"/>
              <a:defRPr/>
            </a:pPr>
            <a:endParaRPr lang="fr-FR" sz="29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spcAft>
                <a:spcPts val="0"/>
              </a:spcAft>
              <a:buClr>
                <a:schemeClr val="accent2"/>
              </a:buClr>
              <a:buSzPct val="80000"/>
              <a:buFont typeface="Arial" panose="020B0604020202020204" pitchFamily="34" charset="0"/>
              <a:buNone/>
              <a:defRPr/>
            </a:pPr>
            <a:r>
              <a:rPr lang="fr-FR" sz="2900" dirty="0">
                <a:solidFill>
                  <a:schemeClr val="tx1">
                    <a:lumMod val="75000"/>
                    <a:lumOff val="25000"/>
                  </a:schemeClr>
                </a:solidFill>
                <a:latin typeface="DIN"/>
              </a:rPr>
              <a:t>Les « organismes d’intérêt général ayant un caractère sportif » peuvent faire du mécénat</a:t>
            </a:r>
          </a:p>
          <a:p>
            <a:pPr eaLnBrk="1" fontAlgn="auto" hangingPunct="1">
              <a:spcAft>
                <a:spcPts val="0"/>
              </a:spcAft>
              <a:buClr>
                <a:schemeClr val="accent2"/>
              </a:buClr>
              <a:buSzPct val="80000"/>
              <a:buFont typeface="Arial" panose="020B0604020202020204" pitchFamily="34" charset="0"/>
              <a:buNone/>
              <a:defRPr/>
            </a:pPr>
            <a:endParaRPr lang="fr-FR" sz="2900"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2900" u="sng" dirty="0">
                <a:solidFill>
                  <a:schemeClr val="tx1">
                    <a:lumMod val="75000"/>
                    <a:lumOff val="25000"/>
                  </a:schemeClr>
                </a:solidFill>
                <a:latin typeface="DIN"/>
              </a:rPr>
              <a:t>3 critères :</a:t>
            </a:r>
          </a:p>
          <a:p>
            <a:pPr eaLnBrk="1" fontAlgn="auto" hangingPunct="1">
              <a:spcAft>
                <a:spcPts val="0"/>
              </a:spcAft>
              <a:buClr>
                <a:schemeClr val="accent2"/>
              </a:buClr>
              <a:buSzPct val="80000"/>
              <a:buFont typeface="Arial" panose="020B0604020202020204" pitchFamily="34" charset="0"/>
              <a:buNone/>
              <a:defRPr/>
            </a:pPr>
            <a:r>
              <a:rPr lang="fr-FR" sz="2900" dirty="0">
                <a:solidFill>
                  <a:schemeClr val="tx1">
                    <a:lumMod val="75000"/>
                    <a:lumOff val="25000"/>
                  </a:schemeClr>
                </a:solidFill>
                <a:latin typeface="DIN"/>
              </a:rPr>
              <a:t>	</a:t>
            </a:r>
            <a:r>
              <a:rPr lang="fr-FR" sz="2900" b="1" dirty="0">
                <a:solidFill>
                  <a:schemeClr val="tx1">
                    <a:lumMod val="75000"/>
                    <a:lumOff val="25000"/>
                  </a:schemeClr>
                </a:solidFill>
                <a:latin typeface="DIN"/>
              </a:rPr>
              <a:t>	- caractère non lucratif des activités (règle des 4P)</a:t>
            </a:r>
          </a:p>
          <a:p>
            <a:pPr marL="0" indent="0">
              <a:buFont typeface="Wingdings 3" pitchFamily="2" charset="2"/>
              <a:buNone/>
              <a:defRPr/>
            </a:pPr>
            <a:r>
              <a:rPr lang="fr-FR" sz="2900" dirty="0">
                <a:solidFill>
                  <a:schemeClr val="tx1">
                    <a:lumMod val="75000"/>
                    <a:lumOff val="25000"/>
                  </a:schemeClr>
                </a:solidFill>
                <a:latin typeface="DIN"/>
              </a:rPr>
              <a:t>			</a:t>
            </a:r>
            <a:r>
              <a:rPr lang="fr-FR" sz="2900" dirty="0">
                <a:solidFill>
                  <a:srgbClr val="333333"/>
                </a:solidFill>
                <a:latin typeface="Roboto" panose="02000000000000000000" pitchFamily="2" charset="0"/>
              </a:rPr>
              <a:t>le </a:t>
            </a:r>
            <a:r>
              <a:rPr lang="fr-FR" sz="2900" b="1" dirty="0">
                <a:solidFill>
                  <a:srgbClr val="333333"/>
                </a:solidFill>
                <a:latin typeface="Roboto" panose="02000000000000000000" pitchFamily="2" charset="0"/>
              </a:rPr>
              <a:t>produit</a:t>
            </a:r>
            <a:r>
              <a:rPr lang="fr-FR" sz="2900" dirty="0">
                <a:solidFill>
                  <a:srgbClr val="333333"/>
                </a:solidFill>
                <a:latin typeface="Roboto" panose="02000000000000000000" pitchFamily="2" charset="0"/>
              </a:rPr>
              <a:t> (répond-il à un besoin non satisfait ?)</a:t>
            </a:r>
          </a:p>
          <a:p>
            <a:pPr marL="0" indent="0">
              <a:buFont typeface="Wingdings 3" pitchFamily="2" charset="2"/>
              <a:buNone/>
              <a:defRPr/>
            </a:pPr>
            <a:r>
              <a:rPr lang="fr-FR" sz="2900" dirty="0">
                <a:solidFill>
                  <a:srgbClr val="333333"/>
                </a:solidFill>
                <a:latin typeface="Roboto" panose="02000000000000000000" pitchFamily="2" charset="0"/>
              </a:rPr>
              <a:t>			le </a:t>
            </a:r>
            <a:r>
              <a:rPr lang="fr-FR" sz="2900" b="1" dirty="0">
                <a:solidFill>
                  <a:srgbClr val="333333"/>
                </a:solidFill>
                <a:latin typeface="Roboto" panose="02000000000000000000" pitchFamily="2" charset="0"/>
              </a:rPr>
              <a:t>public visé</a:t>
            </a:r>
            <a:r>
              <a:rPr lang="fr-FR" sz="2900" dirty="0">
                <a:solidFill>
                  <a:srgbClr val="333333"/>
                </a:solidFill>
                <a:latin typeface="Roboto" panose="02000000000000000000" pitchFamily="2" charset="0"/>
              </a:rPr>
              <a:t> (l’organisme permet-il l’accès à d’autres catégories d’individus, habituellement éloignés des services proposés ?)</a:t>
            </a:r>
          </a:p>
          <a:p>
            <a:pPr marL="0" indent="0">
              <a:buFont typeface="Wingdings 3" pitchFamily="2" charset="2"/>
              <a:buNone/>
              <a:defRPr/>
            </a:pPr>
            <a:r>
              <a:rPr lang="fr-FR" sz="2900" dirty="0">
                <a:solidFill>
                  <a:srgbClr val="333333"/>
                </a:solidFill>
                <a:latin typeface="Roboto" panose="02000000000000000000" pitchFamily="2" charset="0"/>
              </a:rPr>
              <a:t>			le </a:t>
            </a:r>
            <a:r>
              <a:rPr lang="fr-FR" sz="2900" b="1" dirty="0">
                <a:solidFill>
                  <a:srgbClr val="333333"/>
                </a:solidFill>
                <a:latin typeface="Roboto" panose="02000000000000000000" pitchFamily="2" charset="0"/>
              </a:rPr>
              <a:t>prix</a:t>
            </a:r>
            <a:r>
              <a:rPr lang="fr-FR" sz="2900" dirty="0">
                <a:solidFill>
                  <a:srgbClr val="333333"/>
                </a:solidFill>
                <a:latin typeface="Roboto" panose="02000000000000000000" pitchFamily="2" charset="0"/>
              </a:rPr>
              <a:t> (est-il plus accessible, éventuellement ajusté en fonction de la situation des individus ?)</a:t>
            </a:r>
          </a:p>
          <a:p>
            <a:pPr marL="0" indent="0">
              <a:buFont typeface="Wingdings 3" pitchFamily="2" charset="2"/>
              <a:buNone/>
              <a:defRPr/>
            </a:pPr>
            <a:r>
              <a:rPr lang="fr-FR" sz="2900" dirty="0">
                <a:solidFill>
                  <a:srgbClr val="333333"/>
                </a:solidFill>
                <a:latin typeface="Roboto" panose="02000000000000000000" pitchFamily="2" charset="0"/>
              </a:rPr>
              <a:t>			la </a:t>
            </a:r>
            <a:r>
              <a:rPr lang="fr-FR" sz="2900" b="1" dirty="0">
                <a:solidFill>
                  <a:srgbClr val="333333"/>
                </a:solidFill>
                <a:latin typeface="Roboto" panose="02000000000000000000" pitchFamily="2" charset="0"/>
              </a:rPr>
              <a:t>publicité</a:t>
            </a:r>
            <a:r>
              <a:rPr lang="fr-FR" sz="2900" dirty="0">
                <a:solidFill>
                  <a:srgbClr val="333333"/>
                </a:solidFill>
                <a:latin typeface="Roboto" panose="02000000000000000000" pitchFamily="2" charset="0"/>
              </a:rPr>
              <a:t> (l’organisme fait-il seulement de l’information autour de ses actions, ou peut-on considérer qu’il s’agit de publicité pour un produit ?)</a:t>
            </a:r>
          </a:p>
          <a:p>
            <a:pPr eaLnBrk="1" fontAlgn="auto" hangingPunct="1">
              <a:spcAft>
                <a:spcPts val="0"/>
              </a:spcAft>
              <a:buClr>
                <a:schemeClr val="accent2"/>
              </a:buClr>
              <a:buSzPct val="80000"/>
              <a:buFont typeface="Arial" panose="020B0604020202020204" pitchFamily="34" charset="0"/>
              <a:buNone/>
              <a:defRPr/>
            </a:pPr>
            <a:r>
              <a:rPr lang="fr-FR" sz="2900" b="1" dirty="0">
                <a:solidFill>
                  <a:schemeClr val="tx1">
                    <a:lumMod val="75000"/>
                    <a:lumOff val="25000"/>
                  </a:schemeClr>
                </a:solidFill>
                <a:latin typeface="DIN"/>
              </a:rPr>
              <a:t>		- caractère désintéressé de la gestion</a:t>
            </a:r>
          </a:p>
          <a:p>
            <a:pPr eaLnBrk="1" fontAlgn="auto" hangingPunct="1">
              <a:spcAft>
                <a:spcPts val="0"/>
              </a:spcAft>
              <a:buClr>
                <a:schemeClr val="accent2"/>
              </a:buClr>
              <a:buSzPct val="80000"/>
              <a:buFont typeface="Arial" panose="020B0604020202020204" pitchFamily="34" charset="0"/>
              <a:buNone/>
              <a:defRPr/>
            </a:pPr>
            <a:r>
              <a:rPr lang="fr-FR" sz="2900" b="1" dirty="0">
                <a:solidFill>
                  <a:schemeClr val="tx1">
                    <a:lumMod val="75000"/>
                    <a:lumOff val="25000"/>
                  </a:schemeClr>
                </a:solidFill>
                <a:latin typeface="DIN"/>
              </a:rPr>
              <a:t>		- ne pas fonctionner pour un cercle restreint</a:t>
            </a:r>
          </a:p>
          <a:p>
            <a:pPr eaLnBrk="1" fontAlgn="auto" hangingPunct="1">
              <a:spcAft>
                <a:spcPts val="0"/>
              </a:spcAft>
              <a:buClr>
                <a:schemeClr val="accent2"/>
              </a:buClr>
              <a:buSzPct val="80000"/>
              <a:buFont typeface="Arial" panose="020B0604020202020204" pitchFamily="34" charset="0"/>
              <a:buNone/>
              <a:defRPr/>
            </a:pPr>
            <a:endParaRPr lang="fr-FR" sz="2900"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2900" i="1" dirty="0">
                <a:solidFill>
                  <a:schemeClr val="tx1">
                    <a:lumMod val="75000"/>
                    <a:lumOff val="25000"/>
                  </a:schemeClr>
                </a:solidFill>
                <a:latin typeface="DIN"/>
              </a:rPr>
              <a:t>Dans la très grande majorité des cas les clubs sportifs entrent dans cette catégorie (le sport professionnel en est exclu)</a:t>
            </a:r>
          </a:p>
          <a:p>
            <a:pPr eaLnBrk="1" fontAlgn="auto" hangingPunct="1">
              <a:spcAft>
                <a:spcPts val="0"/>
              </a:spcAft>
              <a:buClr>
                <a:schemeClr val="accent2"/>
              </a:buClr>
              <a:buSzPct val="80000"/>
              <a:buFont typeface="Arial" panose="020B0604020202020204" pitchFamily="34" charset="0"/>
              <a:buNone/>
              <a:defRPr/>
            </a:pPr>
            <a:endParaRPr lang="fr-FR" sz="2900" u="sng" dirty="0">
              <a:solidFill>
                <a:schemeClr val="tx1">
                  <a:lumMod val="75000"/>
                  <a:lumOff val="25000"/>
                </a:schemeClr>
              </a:solidFill>
              <a:effectLst>
                <a:outerShdw blurRad="38100" dist="38100" dir="2700000" algn="tl">
                  <a:srgbClr val="C0C0C0"/>
                </a:outerShdw>
              </a:effectLst>
              <a:latin typeface="DIN"/>
            </a:endParaRPr>
          </a:p>
          <a:p>
            <a:pPr algn="ctr" eaLnBrk="1" fontAlgn="auto" hangingPunct="1">
              <a:spcAft>
                <a:spcPts val="0"/>
              </a:spcAft>
              <a:buClr>
                <a:schemeClr val="accent2"/>
              </a:buClr>
              <a:buSzPct val="80000"/>
              <a:buFont typeface="Arial" panose="020B0604020202020204" pitchFamily="34" charset="0"/>
              <a:buNone/>
              <a:defRPr/>
            </a:pPr>
            <a:endParaRPr lang="fr-FR" sz="2900" u="sng" dirty="0">
              <a:solidFill>
                <a:schemeClr val="tx1">
                  <a:lumMod val="75000"/>
                  <a:lumOff val="25000"/>
                </a:schemeClr>
              </a:solidFill>
              <a:effectLst>
                <a:outerShdw blurRad="38100" dist="38100" dir="2700000" algn="tl">
                  <a:srgbClr val="C0C0C0"/>
                </a:outerShdw>
              </a:effectLst>
              <a:latin typeface="DIN"/>
            </a:endParaRPr>
          </a:p>
          <a:p>
            <a:pPr algn="ctr" eaLnBrk="1" fontAlgn="auto" hangingPunct="1">
              <a:spcAft>
                <a:spcPts val="0"/>
              </a:spcAft>
              <a:buClr>
                <a:schemeClr val="accent2"/>
              </a:buClr>
              <a:buSzPct val="80000"/>
              <a:buFont typeface="Arial" panose="020B0604020202020204" pitchFamily="34" charset="0"/>
              <a:buNone/>
              <a:defRPr/>
            </a:pPr>
            <a:r>
              <a:rPr lang="fr-FR" sz="2900" u="sng" dirty="0">
                <a:solidFill>
                  <a:schemeClr val="tx1">
                    <a:lumMod val="75000"/>
                    <a:lumOff val="25000"/>
                  </a:schemeClr>
                </a:solidFill>
                <a:effectLst>
                  <a:outerShdw blurRad="38100" dist="38100" dir="2700000" algn="tl">
                    <a:srgbClr val="C0C0C0"/>
                  </a:outerShdw>
                </a:effectLst>
                <a:latin typeface="DIN"/>
              </a:rPr>
              <a:t>En cas de doute : procédure de rescrit des services fiscaux</a:t>
            </a:r>
            <a:endParaRPr lang="fr-FR" sz="2900" b="1" dirty="0">
              <a:solidFill>
                <a:schemeClr val="bg1"/>
              </a:solidFill>
              <a:latin typeface="DIN"/>
            </a:endParaRPr>
          </a:p>
          <a:p>
            <a:pPr eaLnBrk="1" fontAlgn="auto" hangingPunct="1">
              <a:spcAft>
                <a:spcPts val="0"/>
              </a:spcAft>
              <a:buFont typeface="Wingdings 3" charset="2"/>
              <a:buChar char=""/>
              <a:defRPr/>
            </a:pPr>
            <a:endParaRPr lang="fr-FR" sz="1600" dirty="0">
              <a:solidFill>
                <a:schemeClr val="tx1">
                  <a:lumMod val="75000"/>
                  <a:lumOff val="25000"/>
                </a:schemeClr>
              </a:solidFill>
              <a:latin typeface="D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5136ED-17D9-ED66-9FBC-F4664C997BEA}"/>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Pour quelles entreprises ?</a:t>
            </a:r>
            <a:endParaRPr lang="fr-FR" dirty="0">
              <a:solidFill>
                <a:schemeClr val="tx1">
                  <a:lumMod val="85000"/>
                  <a:lumOff val="15000"/>
                </a:schemeClr>
              </a:solidFill>
              <a:latin typeface="DIN"/>
            </a:endParaRPr>
          </a:p>
        </p:txBody>
      </p:sp>
      <p:sp>
        <p:nvSpPr>
          <p:cNvPr id="3" name="Espace réservé du contenu 2">
            <a:extLst>
              <a:ext uri="{FF2B5EF4-FFF2-40B4-BE49-F238E27FC236}">
                <a16:creationId xmlns:a16="http://schemas.microsoft.com/office/drawing/2014/main" id="{758E91C9-A42D-95ED-9492-D96A309CB9CE}"/>
              </a:ext>
            </a:extLst>
          </p:cNvPr>
          <p:cNvSpPr>
            <a:spLocks noGrp="1"/>
          </p:cNvSpPr>
          <p:nvPr>
            <p:ph idx="1"/>
          </p:nvPr>
        </p:nvSpPr>
        <p:spPr>
          <a:xfrm>
            <a:off x="606425" y="1700213"/>
            <a:ext cx="8429625" cy="3778250"/>
          </a:xfrm>
        </p:spPr>
        <p:txBody>
          <a:bodyPr rtlCol="0">
            <a:normAutofit/>
          </a:bodyPr>
          <a:lstStyle/>
          <a:p>
            <a:pPr eaLnBrk="1" fontAlgn="auto" hangingPunct="1">
              <a:spcAft>
                <a:spcPts val="0"/>
              </a:spcAft>
              <a:buClr>
                <a:schemeClr val="accent2"/>
              </a:buClr>
              <a:buSzPct val="80000"/>
              <a:buFont typeface="Wingdings" panose="05000000000000000000" pitchFamily="2" charset="2"/>
              <a:buChar char="l"/>
              <a:defRPr/>
            </a:pPr>
            <a:endParaRPr lang="fr-FR" sz="24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	</a:t>
            </a:r>
            <a:r>
              <a:rPr lang="fr-FR" sz="2400" dirty="0">
                <a:solidFill>
                  <a:schemeClr val="tx1">
                    <a:lumMod val="75000"/>
                    <a:lumOff val="25000"/>
                  </a:schemeClr>
                </a:solidFill>
                <a:latin typeface="DIN"/>
              </a:rPr>
              <a:t>Toutes les entreprises relevant d’un régime réel d’imposition (impôt sur les sociétés ou impôt sur le revenu dans la catégorie des BIC, des BNC ou des BA)</a:t>
            </a:r>
          </a:p>
          <a:p>
            <a:pPr eaLnBrk="1" fontAlgn="auto" hangingPunct="1">
              <a:spcAft>
                <a:spcPts val="0"/>
              </a:spcAft>
              <a:buClr>
                <a:schemeClr val="accent2"/>
              </a:buClr>
              <a:buSzPct val="80000"/>
              <a:buFont typeface="Wingdings 3" pitchFamily="2" charset="2"/>
              <a:buNone/>
              <a:defRPr/>
            </a:pPr>
            <a:r>
              <a:rPr lang="fr-FR" sz="2400" dirty="0">
                <a:solidFill>
                  <a:schemeClr val="tx1">
                    <a:lumMod val="75000"/>
                    <a:lumOff val="25000"/>
                  </a:schemeClr>
                </a:solidFill>
                <a:latin typeface="DIN"/>
              </a:rPr>
              <a:t>Article 238 bis du CGI (personne morale)</a:t>
            </a:r>
          </a:p>
          <a:p>
            <a:pPr eaLnBrk="1" fontAlgn="auto" hangingPunct="1">
              <a:spcAft>
                <a:spcPts val="0"/>
              </a:spcAft>
              <a:buClr>
                <a:schemeClr val="accent2"/>
              </a:buClr>
              <a:buSzPct val="80000"/>
              <a:buFont typeface="Arial" panose="020B0604020202020204" pitchFamily="34" charset="0"/>
              <a:buNone/>
              <a:defRPr/>
            </a:pPr>
            <a:endParaRPr lang="fr-FR" sz="2400" b="1"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2400" i="1" dirty="0">
                <a:solidFill>
                  <a:schemeClr val="tx1">
                    <a:lumMod val="75000"/>
                    <a:lumOff val="25000"/>
                  </a:schemeClr>
                </a:solidFill>
                <a:latin typeface="DIN"/>
              </a:rPr>
              <a:t>	</a:t>
            </a:r>
            <a:r>
              <a:rPr lang="fr-FR" sz="2000" i="1" dirty="0">
                <a:solidFill>
                  <a:schemeClr val="tx1">
                    <a:lumMod val="75000"/>
                    <a:lumOff val="25000"/>
                  </a:schemeClr>
                </a:solidFill>
                <a:latin typeface="DIN"/>
              </a:rPr>
              <a:t>Les micro entreprises ou les exploitants agricoles imposés selon un mode forfaitaire ne peuvent pas faire de mécénat</a:t>
            </a:r>
            <a:endParaRPr lang="fr-FR" sz="2000" b="1" dirty="0">
              <a:solidFill>
                <a:schemeClr val="bg1"/>
              </a:solidFill>
              <a:latin typeface="DIN"/>
            </a:endParaRPr>
          </a:p>
          <a:p>
            <a:pPr eaLnBrk="1" fontAlgn="auto" hangingPunct="1">
              <a:spcAft>
                <a:spcPts val="0"/>
              </a:spcAft>
              <a:buFont typeface="Wingdings 3" charset="2"/>
              <a:buChar char=""/>
              <a:defRPr/>
            </a:pPr>
            <a:endParaRPr lang="fr-FR" sz="2400" dirty="0">
              <a:solidFill>
                <a:schemeClr val="tx1">
                  <a:lumMod val="75000"/>
                  <a:lumOff val="25000"/>
                </a:schemeClr>
              </a:solidFill>
              <a:latin typeface="D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Espace réservé du contenu 6" descr="Une image contenant texte&#10;&#10;Description générée automatiquement">
            <a:extLst>
              <a:ext uri="{FF2B5EF4-FFF2-40B4-BE49-F238E27FC236}">
                <a16:creationId xmlns:a16="http://schemas.microsoft.com/office/drawing/2014/main" id="{8488E016-32A7-D7A0-FDA9-6E90E8BA15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871" b="2"/>
          <a:stretch>
            <a:fillRect/>
          </a:stretch>
        </p:blipFill>
        <p:spPr>
          <a:xfrm>
            <a:off x="0" y="858838"/>
            <a:ext cx="9144000" cy="5141912"/>
          </a:xfrm>
        </p:spPr>
      </p:pic>
    </p:spTree>
    <p:custDataLst>
      <p:tags r:id="rId1"/>
    </p:custData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E172EF-4701-058D-769A-C159AF5DAFD2}"/>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rPr>
              <a:t>Comment ça marche ?</a:t>
            </a:r>
            <a:br>
              <a:rPr lang="fr-FR" dirty="0">
                <a:solidFill>
                  <a:schemeClr val="tx1">
                    <a:lumMod val="85000"/>
                    <a:lumOff val="15000"/>
                  </a:schemeClr>
                </a:solidFill>
                <a:effectLst>
                  <a:outerShdw blurRad="38100" dist="38100" dir="2700000" algn="tl">
                    <a:srgbClr val="C0C0C0"/>
                  </a:outerShdw>
                </a:effectLst>
              </a:rPr>
            </a:br>
            <a:endParaRPr lang="fr-FR" dirty="0">
              <a:solidFill>
                <a:schemeClr val="tx1">
                  <a:lumMod val="85000"/>
                  <a:lumOff val="15000"/>
                </a:schemeClr>
              </a:solidFill>
            </a:endParaRPr>
          </a:p>
        </p:txBody>
      </p:sp>
      <p:sp>
        <p:nvSpPr>
          <p:cNvPr id="3" name="Espace réservé du contenu 2">
            <a:extLst>
              <a:ext uri="{FF2B5EF4-FFF2-40B4-BE49-F238E27FC236}">
                <a16:creationId xmlns:a16="http://schemas.microsoft.com/office/drawing/2014/main" id="{04B0A5AD-0204-928D-C046-3240C7819F6F}"/>
              </a:ext>
            </a:extLst>
          </p:cNvPr>
          <p:cNvSpPr>
            <a:spLocks noGrp="1"/>
          </p:cNvSpPr>
          <p:nvPr>
            <p:ph idx="1"/>
          </p:nvPr>
        </p:nvSpPr>
        <p:spPr>
          <a:xfrm>
            <a:off x="323850" y="2133600"/>
            <a:ext cx="8210550" cy="3778250"/>
          </a:xfrm>
        </p:spPr>
        <p:txBody>
          <a:bodyPr rtlCol="0">
            <a:normAutofit lnSpcReduction="10000"/>
          </a:bodyPr>
          <a:lstStyle/>
          <a:p>
            <a:pPr eaLnBrk="1" fontAlgn="auto" hangingPunct="1">
              <a:spcAft>
                <a:spcPts val="0"/>
              </a:spcAft>
              <a:buClr>
                <a:schemeClr val="accent2"/>
              </a:buClr>
              <a:buSzPct val="80000"/>
              <a:buFont typeface="Arial" panose="020B0604020202020204" pitchFamily="34" charset="0"/>
              <a:buNone/>
              <a:defRPr/>
            </a:pPr>
            <a:endParaRPr lang="fr-FR" sz="8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spcAft>
                <a:spcPts val="0"/>
              </a:spcAft>
              <a:buClr>
                <a:schemeClr val="accent2"/>
              </a:buClr>
              <a:buSzPct val="80000"/>
              <a:buFont typeface="Arial" panose="020B0604020202020204" pitchFamily="34" charset="0"/>
              <a:buNone/>
              <a:defRPr/>
            </a:pPr>
            <a:endParaRPr lang="fr-FR" sz="800" b="1" i="1" u="sng" dirty="0">
              <a:solidFill>
                <a:schemeClr val="tx1">
                  <a:lumMod val="75000"/>
                  <a:lumOff val="25000"/>
                </a:schemeClr>
              </a:solidFill>
              <a:effectLst>
                <a:outerShdw blurRad="38100" dist="38100" dir="2700000" algn="tl">
                  <a:srgbClr val="C0C0C0"/>
                </a:outerShdw>
              </a:effectLst>
              <a:latin typeface="DIN"/>
            </a:endParaRPr>
          </a:p>
          <a:p>
            <a:pPr eaLnBrk="1" fontAlgn="auto" hangingPunct="1">
              <a:spcAft>
                <a:spcPts val="0"/>
              </a:spcAft>
              <a:buClr>
                <a:schemeClr val="accent2"/>
              </a:buClr>
              <a:buSzPct val="80000"/>
              <a:buFont typeface="Arial" panose="020B0604020202020204" pitchFamily="34" charset="0"/>
              <a:buNone/>
              <a:defRPr/>
            </a:pPr>
            <a:endParaRPr lang="fr-FR" sz="800" b="1" i="1" u="sng" dirty="0">
              <a:solidFill>
                <a:schemeClr val="tx1">
                  <a:lumMod val="75000"/>
                  <a:lumOff val="25000"/>
                </a:schemeClr>
              </a:solidFill>
              <a:effectLst>
                <a:outerShdw blurRad="38100" dist="38100" dir="2700000" algn="tl">
                  <a:srgbClr val="C0C0C0"/>
                </a:outerShdw>
              </a:effectLst>
              <a:latin typeface="DIN"/>
            </a:endParaRPr>
          </a:p>
          <a:p>
            <a:pPr algn="just" eaLnBrk="1" fontAlgn="auto" hangingPunct="1">
              <a:spcAft>
                <a:spcPts val="0"/>
              </a:spcAft>
              <a:buClr>
                <a:schemeClr val="accent2"/>
              </a:buClr>
              <a:buSzPct val="80000"/>
              <a:buFont typeface="Arial" panose="020B0604020202020204" pitchFamily="34" charset="0"/>
              <a:buNone/>
              <a:defRPr/>
            </a:pPr>
            <a:r>
              <a:rPr lang="fr-FR" sz="2400" dirty="0">
                <a:solidFill>
                  <a:schemeClr val="tx1">
                    <a:lumMod val="75000"/>
                    <a:lumOff val="25000"/>
                  </a:schemeClr>
                </a:solidFill>
                <a:latin typeface="DIN"/>
              </a:rPr>
              <a:t>	Une entreprise est mécène lorsqu’elle soutient matériellement (en numéraire ou en nature) une association sans attendre de contrepartie publicitaire (notion de « don »).</a:t>
            </a:r>
          </a:p>
          <a:p>
            <a:pPr algn="just" eaLnBrk="1" fontAlgn="auto" hangingPunct="1">
              <a:spcAft>
                <a:spcPts val="0"/>
              </a:spcAft>
              <a:buClr>
                <a:schemeClr val="accent2"/>
              </a:buClr>
              <a:buSzPct val="80000"/>
              <a:buFont typeface="Arial" panose="020B0604020202020204" pitchFamily="34" charset="0"/>
              <a:buNone/>
              <a:defRPr/>
            </a:pPr>
            <a:r>
              <a:rPr lang="fr-FR" sz="2400" dirty="0">
                <a:solidFill>
                  <a:schemeClr val="tx1">
                    <a:lumMod val="75000"/>
                    <a:lumOff val="25000"/>
                  </a:schemeClr>
                </a:solidFill>
                <a:latin typeface="DIN"/>
              </a:rPr>
              <a:t>	Elle peut aussi soutenir l’association avec le mécénat de compétence </a:t>
            </a:r>
          </a:p>
          <a:p>
            <a:pPr algn="just" eaLnBrk="1" fontAlgn="auto" hangingPunct="1">
              <a:spcAft>
                <a:spcPts val="0"/>
              </a:spcAft>
              <a:buClr>
                <a:schemeClr val="accent2"/>
              </a:buClr>
              <a:buSzPct val="80000"/>
              <a:buFont typeface="Arial" panose="020B0604020202020204" pitchFamily="34" charset="0"/>
              <a:buNone/>
              <a:defRPr/>
            </a:pPr>
            <a:r>
              <a:rPr lang="fr-FR" sz="2400" dirty="0">
                <a:solidFill>
                  <a:schemeClr val="tx1">
                    <a:lumMod val="75000"/>
                    <a:lumOff val="25000"/>
                  </a:schemeClr>
                </a:solidFill>
                <a:latin typeface="DIN"/>
              </a:rPr>
              <a:t>	Elle peut alors déduire 60% de la somme versée à l’association de ses impôts sur les revenus ou sur les sociétés, dans la limite de 5 pour mille de son chiffre d’affaires hors taxes.</a:t>
            </a:r>
          </a:p>
          <a:p>
            <a:pPr eaLnBrk="1" fontAlgn="auto" hangingPunct="1">
              <a:spcAft>
                <a:spcPts val="0"/>
              </a:spcAft>
              <a:buFont typeface="Wingdings 3" charset="2"/>
              <a:buChar char=""/>
              <a:defRPr/>
            </a:pPr>
            <a:endParaRPr lang="fr-FR" sz="2400" dirty="0">
              <a:solidFill>
                <a:schemeClr val="tx1">
                  <a:lumMod val="75000"/>
                  <a:lumOff val="25000"/>
                </a:schemeClr>
              </a:solidFill>
              <a:latin typeface="DI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re 1">
            <a:extLst>
              <a:ext uri="{FF2B5EF4-FFF2-40B4-BE49-F238E27FC236}">
                <a16:creationId xmlns:a16="http://schemas.microsoft.com/office/drawing/2014/main" id="{52E876FC-5616-C8E8-9861-8AE9409EAEF6}"/>
              </a:ext>
            </a:extLst>
          </p:cNvPr>
          <p:cNvSpPr>
            <a:spLocks noGrp="1" noChangeArrowheads="1"/>
          </p:cNvSpPr>
          <p:nvPr>
            <p:ph type="title"/>
          </p:nvPr>
        </p:nvSpPr>
        <p:spPr>
          <a:xfrm>
            <a:off x="1944688" y="623888"/>
            <a:ext cx="6589712" cy="1281112"/>
          </a:xfrm>
        </p:spPr>
        <p:txBody>
          <a:bodyPr/>
          <a:lstStyle/>
          <a:p>
            <a:pPr eaLnBrk="1" hangingPunct="1"/>
            <a:endParaRPr lang="fr-FR" altLang="fr-FR"/>
          </a:p>
        </p:txBody>
      </p:sp>
      <p:sp>
        <p:nvSpPr>
          <p:cNvPr id="39938" name="Espace réservé du contenu 5">
            <a:extLst>
              <a:ext uri="{FF2B5EF4-FFF2-40B4-BE49-F238E27FC236}">
                <a16:creationId xmlns:a16="http://schemas.microsoft.com/office/drawing/2014/main" id="{DD638C51-A7A5-5D28-18AD-9DCB809C928A}"/>
              </a:ext>
            </a:extLst>
          </p:cNvPr>
          <p:cNvSpPr>
            <a:spLocks noGrp="1" noChangeArrowheads="1"/>
          </p:cNvSpPr>
          <p:nvPr>
            <p:ph idx="1"/>
          </p:nvPr>
        </p:nvSpPr>
        <p:spPr>
          <a:xfrm>
            <a:off x="1943100" y="2133600"/>
            <a:ext cx="6591300" cy="3778250"/>
          </a:xfrm>
        </p:spPr>
        <p:txBody>
          <a:bodyPr/>
          <a:lstStyle/>
          <a:p>
            <a:pPr eaLnBrk="1" hangingPunct="1"/>
            <a:endParaRPr lang="fr-FR" altLang="fr-FR"/>
          </a:p>
        </p:txBody>
      </p:sp>
      <p:pic>
        <p:nvPicPr>
          <p:cNvPr id="39939" name="Image 6">
            <a:extLst>
              <a:ext uri="{FF2B5EF4-FFF2-40B4-BE49-F238E27FC236}">
                <a16:creationId xmlns:a16="http://schemas.microsoft.com/office/drawing/2014/main" id="{752778A8-8AFC-4944-BF40-40300F8E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15888"/>
            <a:ext cx="90297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re 1">
            <a:extLst>
              <a:ext uri="{FF2B5EF4-FFF2-40B4-BE49-F238E27FC236}">
                <a16:creationId xmlns:a16="http://schemas.microsoft.com/office/drawing/2014/main" id="{C8C9A623-1B9F-3A86-F77E-4A30BE209508}"/>
              </a:ext>
            </a:extLst>
          </p:cNvPr>
          <p:cNvSpPr>
            <a:spLocks noGrp="1" noChangeArrowheads="1"/>
          </p:cNvSpPr>
          <p:nvPr>
            <p:ph type="title"/>
          </p:nvPr>
        </p:nvSpPr>
        <p:spPr>
          <a:xfrm>
            <a:off x="1944688" y="623888"/>
            <a:ext cx="6589712" cy="1281112"/>
          </a:xfrm>
        </p:spPr>
        <p:txBody>
          <a:bodyPr/>
          <a:lstStyle/>
          <a:p>
            <a:pPr eaLnBrk="1" hangingPunct="1"/>
            <a:endParaRPr lang="fr-FR" altLang="fr-FR"/>
          </a:p>
        </p:txBody>
      </p:sp>
      <p:pic>
        <p:nvPicPr>
          <p:cNvPr id="41986" name="Espace réservé du contenu 3">
            <a:extLst>
              <a:ext uri="{FF2B5EF4-FFF2-40B4-BE49-F238E27FC236}">
                <a16:creationId xmlns:a16="http://schemas.microsoft.com/office/drawing/2014/main" id="{66AA5BC5-9F2E-DD61-FFB4-D08012F416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44475"/>
            <a:ext cx="8720138" cy="54165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637C52-D9E5-7650-1DC0-0152FE88BD40}"/>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Comment ça marche ?</a:t>
            </a:r>
            <a:endParaRPr lang="fr-FR" dirty="0">
              <a:solidFill>
                <a:schemeClr val="tx1">
                  <a:lumMod val="85000"/>
                  <a:lumOff val="15000"/>
                </a:schemeClr>
              </a:solidFill>
              <a:latin typeface="DIN"/>
            </a:endParaRPr>
          </a:p>
        </p:txBody>
      </p:sp>
      <p:sp>
        <p:nvSpPr>
          <p:cNvPr id="3" name="Espace réservé du contenu 2">
            <a:extLst>
              <a:ext uri="{FF2B5EF4-FFF2-40B4-BE49-F238E27FC236}">
                <a16:creationId xmlns:a16="http://schemas.microsoft.com/office/drawing/2014/main" id="{2270E853-7E91-0D02-F5FE-FFBB2BC29C43}"/>
              </a:ext>
            </a:extLst>
          </p:cNvPr>
          <p:cNvSpPr>
            <a:spLocks noGrp="1"/>
          </p:cNvSpPr>
          <p:nvPr>
            <p:ph idx="1"/>
          </p:nvPr>
        </p:nvSpPr>
        <p:spPr>
          <a:xfrm>
            <a:off x="179388" y="1557338"/>
            <a:ext cx="8355012" cy="4354512"/>
          </a:xfrm>
        </p:spPr>
        <p:txBody>
          <a:bodyPr rtlCol="0">
            <a:normAutofit/>
          </a:bodyPr>
          <a:lstStyle/>
          <a:p>
            <a:pPr marL="0" indent="0" eaLnBrk="1" fontAlgn="auto" hangingPunct="1">
              <a:spcAft>
                <a:spcPts val="0"/>
              </a:spcAft>
              <a:buClr>
                <a:schemeClr val="accent2"/>
              </a:buClr>
              <a:buSzPct val="80000"/>
              <a:buFont typeface="Arial" panose="020B0604020202020204" pitchFamily="34" charset="0"/>
              <a:buNone/>
              <a:defRPr/>
            </a:pPr>
            <a:endParaRPr lang="fr-FR" sz="1600" i="1"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1600" dirty="0">
                <a:solidFill>
                  <a:schemeClr val="tx1">
                    <a:lumMod val="75000"/>
                    <a:lumOff val="25000"/>
                  </a:schemeClr>
                </a:solidFill>
                <a:latin typeface="DIN"/>
              </a:rPr>
              <a:t>	</a:t>
            </a:r>
            <a:r>
              <a:rPr lang="fr-FR" sz="2000" dirty="0">
                <a:solidFill>
                  <a:schemeClr val="tx1">
                    <a:lumMod val="75000"/>
                    <a:lumOff val="25000"/>
                  </a:schemeClr>
                </a:solidFill>
                <a:latin typeface="DIN"/>
              </a:rPr>
              <a:t>N’hésitez pas à citer vos mécènes dans vos supports de communication : les services fiscaux considèrent comme normal que le nom (ou le logo) des entreprises ayant soutenu vos initiatives apparaisse dans vos documents (à l’exception des entreprises d’alcool et de tabac et des professions réglementées comme médecin, pharmacien,…).</a:t>
            </a:r>
          </a:p>
          <a:p>
            <a:pPr eaLnBrk="1" fontAlgn="auto" hangingPunct="1">
              <a:spcAft>
                <a:spcPts val="0"/>
              </a:spcAft>
              <a:buClr>
                <a:schemeClr val="accent2"/>
              </a:buClr>
              <a:buSzPct val="80000"/>
              <a:buFont typeface="Arial" panose="020B0604020202020204" pitchFamily="34" charset="0"/>
              <a:buNone/>
              <a:defRPr/>
            </a:pPr>
            <a:endParaRPr lang="fr-FR" sz="900" u="sng"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endParaRPr lang="fr-FR" sz="900" u="sng"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	</a:t>
            </a:r>
            <a:r>
              <a:rPr lang="fr-FR" sz="2000" u="sng" dirty="0">
                <a:solidFill>
                  <a:schemeClr val="tx1">
                    <a:lumMod val="75000"/>
                    <a:lumOff val="25000"/>
                  </a:schemeClr>
                </a:solidFill>
                <a:latin typeface="DIN"/>
              </a:rPr>
              <a:t>Attention</a:t>
            </a:r>
            <a:r>
              <a:rPr lang="fr-FR" sz="2000" dirty="0">
                <a:solidFill>
                  <a:schemeClr val="tx1">
                    <a:lumMod val="75000"/>
                    <a:lumOff val="25000"/>
                  </a:schemeClr>
                </a:solidFill>
                <a:latin typeface="DIN"/>
              </a:rPr>
              <a:t>, il n’en serait pas de même si vous acceptiez de passer une publicité dans vos supports pour l’un ou l’autre de vos « partenaires ». Il passerait alors du statut de mécène (que l’on remercie) à celui de sponsor et ne bénéficierait plus, dans cette hypothèse, des mesures de réduction d’impôt.</a:t>
            </a:r>
          </a:p>
          <a:p>
            <a:pPr eaLnBrk="1" fontAlgn="auto" hangingPunct="1">
              <a:spcAft>
                <a:spcPts val="0"/>
              </a:spcAft>
              <a:buClr>
                <a:schemeClr val="accent2"/>
              </a:buClr>
              <a:buSzPct val="80000"/>
              <a:buFont typeface="Arial" panose="020B0604020202020204" pitchFamily="34" charset="0"/>
              <a:buNone/>
              <a:defRPr/>
            </a:pPr>
            <a:endParaRPr lang="fr-FR" sz="700" b="1" dirty="0">
              <a:solidFill>
                <a:schemeClr val="bg1"/>
              </a:solidFill>
              <a:latin typeface="DIN"/>
            </a:endParaRPr>
          </a:p>
          <a:p>
            <a:pPr eaLnBrk="1" fontAlgn="auto" hangingPunct="1">
              <a:spcAft>
                <a:spcPts val="0"/>
              </a:spcAft>
              <a:buFont typeface="Wingdings 3" charset="2"/>
              <a:buChar char=""/>
              <a:defRPr/>
            </a:pPr>
            <a:endParaRPr lang="fr-FR" sz="1600" dirty="0">
              <a:solidFill>
                <a:schemeClr val="tx1">
                  <a:lumMod val="75000"/>
                  <a:lumOff val="25000"/>
                </a:schemeClr>
              </a:solidFill>
              <a:latin typeface="DI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97511-6F79-4756-0867-C045B0EFE1D4}"/>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sz="3200" dirty="0">
                <a:solidFill>
                  <a:schemeClr val="tx1">
                    <a:lumMod val="85000"/>
                    <a:lumOff val="15000"/>
                  </a:schemeClr>
                </a:solidFill>
                <a:effectLst>
                  <a:outerShdw blurRad="38100" dist="38100" dir="2700000" algn="tl">
                    <a:srgbClr val="C0C0C0"/>
                  </a:outerShdw>
                </a:effectLst>
                <a:latin typeface="DIN"/>
              </a:rPr>
              <a:t>L’exemple de l’administration fiscale</a:t>
            </a:r>
            <a:endParaRPr lang="fr-FR" sz="3200" dirty="0">
              <a:solidFill>
                <a:schemeClr val="tx1">
                  <a:lumMod val="85000"/>
                  <a:lumOff val="15000"/>
                </a:schemeClr>
              </a:solidFill>
              <a:latin typeface="DIN"/>
            </a:endParaRPr>
          </a:p>
        </p:txBody>
      </p:sp>
      <p:sp>
        <p:nvSpPr>
          <p:cNvPr id="44034" name="Espace réservé du contenu 2">
            <a:extLst>
              <a:ext uri="{FF2B5EF4-FFF2-40B4-BE49-F238E27FC236}">
                <a16:creationId xmlns:a16="http://schemas.microsoft.com/office/drawing/2014/main" id="{13B31B73-1719-BB7E-FE6B-8672B26D3FF3}"/>
              </a:ext>
            </a:extLst>
          </p:cNvPr>
          <p:cNvSpPr>
            <a:spLocks noGrp="1" noChangeArrowheads="1"/>
          </p:cNvSpPr>
          <p:nvPr>
            <p:ph idx="1"/>
          </p:nvPr>
        </p:nvSpPr>
        <p:spPr>
          <a:xfrm>
            <a:off x="179388" y="1376363"/>
            <a:ext cx="8326437" cy="3778250"/>
          </a:xfrm>
        </p:spPr>
        <p:txBody>
          <a:bodyPr/>
          <a:lstStyle/>
          <a:p>
            <a:pPr eaLnBrk="1" hangingPunct="1">
              <a:buClr>
                <a:schemeClr val="accent2"/>
              </a:buClr>
              <a:buSzPct val="80000"/>
              <a:buFont typeface="Arial" panose="020B0604020202020204" pitchFamily="34" charset="0"/>
              <a:buNone/>
            </a:pPr>
            <a:r>
              <a:rPr lang="fr-FR" altLang="fr-FR">
                <a:latin typeface="DIN" pitchFamily="2" charset="0"/>
              </a:rPr>
              <a:t>	</a:t>
            </a:r>
            <a:r>
              <a:rPr lang="fr-FR" altLang="fr-FR" sz="2400">
                <a:latin typeface="DIN" pitchFamily="2" charset="0"/>
              </a:rPr>
              <a:t>Une association sportive amateur est qualifiée pour jouer un tour de coupe de France contre un club professionnel. La rencontre devient de ce fait </a:t>
            </a:r>
            <a:r>
              <a:rPr lang="fr-FR" altLang="fr-FR" sz="2400" u="sng">
                <a:latin typeface="DIN" pitchFamily="2" charset="0"/>
              </a:rPr>
              <a:t>un événement médiatique</a:t>
            </a:r>
            <a:r>
              <a:rPr lang="fr-FR" altLang="fr-FR" sz="2400">
                <a:latin typeface="DIN" pitchFamily="2" charset="0"/>
              </a:rPr>
              <a:t>. </a:t>
            </a:r>
            <a:r>
              <a:rPr lang="fr-FR" altLang="fr-FR" sz="2400" u="sng">
                <a:latin typeface="DIN" pitchFamily="2" charset="0"/>
              </a:rPr>
              <a:t>Pour profiter de l'événement</a:t>
            </a:r>
            <a:r>
              <a:rPr lang="fr-FR" altLang="fr-FR" sz="2400">
                <a:latin typeface="DIN" pitchFamily="2" charset="0"/>
              </a:rPr>
              <a:t>, une entreprise de la région verse une somme de 40 000 euros. En contrepartie, des panneaux publicitaires à son nom sont installés </a:t>
            </a:r>
            <a:r>
              <a:rPr lang="fr-FR" altLang="fr-FR" sz="2400" u="sng">
                <a:latin typeface="DIN" pitchFamily="2" charset="0"/>
              </a:rPr>
              <a:t>dans l'axe des caméras de télévision</a:t>
            </a:r>
            <a:r>
              <a:rPr lang="fr-FR" altLang="fr-FR" sz="2400">
                <a:latin typeface="DIN" pitchFamily="2" charset="0"/>
              </a:rPr>
              <a:t>.</a:t>
            </a:r>
          </a:p>
          <a:p>
            <a:pPr eaLnBrk="1" hangingPunct="1"/>
            <a:endParaRPr lang="fr-FR" altLang="fr-FR">
              <a:latin typeface="DIN" pitchFamily="2" charset="0"/>
            </a:endParaRPr>
          </a:p>
        </p:txBody>
      </p:sp>
      <p:sp>
        <p:nvSpPr>
          <p:cNvPr id="4" name="Text Box 11">
            <a:extLst>
              <a:ext uri="{FF2B5EF4-FFF2-40B4-BE49-F238E27FC236}">
                <a16:creationId xmlns:a16="http://schemas.microsoft.com/office/drawing/2014/main" id="{F8C4F557-89F9-58AD-1C2B-1EF877D5C0F0}"/>
              </a:ext>
            </a:extLst>
          </p:cNvPr>
          <p:cNvSpPr txBox="1">
            <a:spLocks noChangeArrowheads="1"/>
          </p:cNvSpPr>
          <p:nvPr/>
        </p:nvSpPr>
        <p:spPr bwMode="auto">
          <a:xfrm>
            <a:off x="1920875" y="4570413"/>
            <a:ext cx="59864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20000"/>
              </a:spcBef>
              <a:buClr>
                <a:schemeClr val="accent2"/>
              </a:buClr>
              <a:buSzPct val="80000"/>
              <a:buFont typeface="Wingdings" pitchFamily="2" charset="2"/>
              <a:buNone/>
            </a:pPr>
            <a:r>
              <a:rPr lang="fr-FR" altLang="fr-FR" sz="2800">
                <a:solidFill>
                  <a:srgbClr val="FF0000"/>
                </a:solidFill>
                <a:latin typeface="DIN" pitchFamily="2" charset="0"/>
              </a:rPr>
              <a:t>La contrepartie offerte ne peut être assimilée à un don " signé " par l'entreprise. Il s'agit d'une opération publicitaire.</a:t>
            </a:r>
            <a:endParaRPr lang="fr-FR" altLang="fr-FR" sz="2400">
              <a:solidFill>
                <a:srgbClr val="FF0000"/>
              </a:solidFill>
              <a:latin typeface="DIN" pitchFamily="2" charset="0"/>
            </a:endParaRPr>
          </a:p>
        </p:txBody>
      </p:sp>
      <p:pic>
        <p:nvPicPr>
          <p:cNvPr id="44036" name="Image 4">
            <a:extLst>
              <a:ext uri="{FF2B5EF4-FFF2-40B4-BE49-F238E27FC236}">
                <a16:creationId xmlns:a16="http://schemas.microsoft.com/office/drawing/2014/main" id="{513094EE-3403-E0CE-14B8-AE858D738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646613"/>
            <a:ext cx="998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AF2A3E-DADD-D0BB-9C6A-96E093B95085}"/>
              </a:ext>
            </a:extLst>
          </p:cNvPr>
          <p:cNvSpPr>
            <a:spLocks noGrp="1"/>
          </p:cNvSpPr>
          <p:nvPr>
            <p:ph type="title"/>
          </p:nvPr>
        </p:nvSpPr>
        <p:spPr>
          <a:xfrm>
            <a:off x="1944688" y="623888"/>
            <a:ext cx="6589712" cy="1281112"/>
          </a:xfrm>
        </p:spPr>
        <p:txBody>
          <a:bodyPr rtlCol="0">
            <a:normAutofit fontScale="90000"/>
          </a:bodyPr>
          <a:lstStyle/>
          <a:p>
            <a:pPr eaLnBrk="1" fontAlgn="auto" hangingPunct="1">
              <a:spcAft>
                <a:spcPts val="0"/>
              </a:spcAft>
              <a:defRPr/>
            </a:pPr>
            <a:r>
              <a:rPr lang="fr-FR" sz="2800" b="1" dirty="0">
                <a:solidFill>
                  <a:schemeClr val="tx1">
                    <a:lumMod val="85000"/>
                    <a:lumOff val="15000"/>
                  </a:schemeClr>
                </a:solidFill>
                <a:effectLst>
                  <a:outerShdw blurRad="38100" dist="38100" dir="2700000" algn="tl">
                    <a:srgbClr val="C0C0C0"/>
                  </a:outerShdw>
                </a:effectLst>
                <a:latin typeface="DIN"/>
              </a:rPr>
              <a:t>La « règle » des 25% ou du rapport de 1 pour 4 </a:t>
            </a:r>
            <a:br>
              <a:rPr lang="fr-FR" sz="2800" b="1" dirty="0">
                <a:solidFill>
                  <a:schemeClr val="tx1">
                    <a:lumMod val="85000"/>
                    <a:lumOff val="15000"/>
                  </a:schemeClr>
                </a:solidFill>
                <a:effectLst>
                  <a:outerShdw blurRad="38100" dist="38100" dir="2700000" algn="tl">
                    <a:srgbClr val="C0C0C0"/>
                  </a:outerShdw>
                </a:effectLst>
                <a:latin typeface="DIN"/>
              </a:rPr>
            </a:br>
            <a:endParaRPr lang="fr-FR" sz="2800" dirty="0">
              <a:solidFill>
                <a:schemeClr val="tx1">
                  <a:lumMod val="85000"/>
                  <a:lumOff val="15000"/>
                </a:schemeClr>
              </a:solidFill>
              <a:latin typeface="DIN"/>
            </a:endParaRPr>
          </a:p>
        </p:txBody>
      </p:sp>
      <p:sp>
        <p:nvSpPr>
          <p:cNvPr id="45058" name="Espace réservé du contenu 2">
            <a:extLst>
              <a:ext uri="{FF2B5EF4-FFF2-40B4-BE49-F238E27FC236}">
                <a16:creationId xmlns:a16="http://schemas.microsoft.com/office/drawing/2014/main" id="{597EF52D-2945-131F-0927-825B190CF2E4}"/>
              </a:ext>
            </a:extLst>
          </p:cNvPr>
          <p:cNvSpPr>
            <a:spLocks noGrp="1" noChangeArrowheads="1"/>
          </p:cNvSpPr>
          <p:nvPr>
            <p:ph idx="1"/>
          </p:nvPr>
        </p:nvSpPr>
        <p:spPr>
          <a:xfrm>
            <a:off x="1943100" y="2133600"/>
            <a:ext cx="7200900" cy="3778250"/>
          </a:xfrm>
        </p:spPr>
        <p:txBody>
          <a:bodyPr/>
          <a:lstStyle/>
          <a:p>
            <a:pPr eaLnBrk="1" hangingPunct="1"/>
            <a:r>
              <a:rPr lang="fr-FR" altLang="fr-FR" sz="3200">
                <a:latin typeface="DIN" pitchFamily="2" charset="0"/>
              </a:rPr>
              <a:t>Les entreprises peuvent ainsi bénéficier de contreparties, dés lors qu’il existe une disproportion marquée entre le don et la valorisation de la « prestation » rendue. Le montant des contreparties autorisées est aujourd’hui limité à 25% du montant du don.</a:t>
            </a:r>
          </a:p>
          <a:p>
            <a:pPr eaLnBrk="1" hangingPunct="1"/>
            <a:endParaRPr lang="fr-FR" alt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590EC-8E3F-4667-78AF-0F9F11C0496F}"/>
              </a:ext>
            </a:extLst>
          </p:cNvPr>
          <p:cNvSpPr>
            <a:spLocks noGrp="1"/>
          </p:cNvSpPr>
          <p:nvPr>
            <p:ph type="title"/>
          </p:nvPr>
        </p:nvSpPr>
        <p:spPr>
          <a:xfrm>
            <a:off x="1476375" y="620713"/>
            <a:ext cx="8229600" cy="706437"/>
          </a:xfrm>
        </p:spPr>
        <p:txBody>
          <a:bodyPr rtlCol="0">
            <a:normAutofit fontScale="90000"/>
          </a:bodyPr>
          <a:lstStyle/>
          <a:p>
            <a:pPr eaLnBrk="1" fontAlgn="auto" hangingPunct="1">
              <a:spcAft>
                <a:spcPts val="0"/>
              </a:spcAft>
              <a:defRPr/>
            </a:pPr>
            <a:r>
              <a:rPr lang="fr-FR" dirty="0">
                <a:solidFill>
                  <a:schemeClr val="tx1">
                    <a:lumMod val="85000"/>
                    <a:lumOff val="15000"/>
                  </a:schemeClr>
                </a:solidFill>
                <a:effectLst>
                  <a:outerShdw blurRad="38100" dist="38100" dir="2700000" algn="tl">
                    <a:srgbClr val="C0C0C0"/>
                  </a:outerShdw>
                </a:effectLst>
                <a:latin typeface="DIN"/>
              </a:rPr>
              <a:t>Exemple :  </a:t>
            </a:r>
            <a:br>
              <a:rPr lang="fr-FR" dirty="0">
                <a:solidFill>
                  <a:schemeClr val="tx1">
                    <a:lumMod val="85000"/>
                    <a:lumOff val="15000"/>
                  </a:schemeClr>
                </a:solidFill>
                <a:effectLst>
                  <a:outerShdw blurRad="38100" dist="38100" dir="2700000" algn="tl">
                    <a:srgbClr val="C0C0C0"/>
                  </a:outerShdw>
                </a:effectLst>
                <a:latin typeface="DIN"/>
              </a:rPr>
            </a:br>
            <a:endParaRPr lang="fr-FR" dirty="0">
              <a:solidFill>
                <a:schemeClr val="tx1">
                  <a:lumMod val="85000"/>
                  <a:lumOff val="15000"/>
                </a:schemeClr>
              </a:solidFill>
            </a:endParaRPr>
          </a:p>
        </p:txBody>
      </p:sp>
      <p:sp>
        <p:nvSpPr>
          <p:cNvPr id="3" name="Espace réservé du contenu 2">
            <a:extLst>
              <a:ext uri="{FF2B5EF4-FFF2-40B4-BE49-F238E27FC236}">
                <a16:creationId xmlns:a16="http://schemas.microsoft.com/office/drawing/2014/main" id="{A903C824-1816-FE15-5CD3-4B3037BB94B6}"/>
              </a:ext>
            </a:extLst>
          </p:cNvPr>
          <p:cNvSpPr>
            <a:spLocks noGrp="1"/>
          </p:cNvSpPr>
          <p:nvPr>
            <p:ph idx="1"/>
          </p:nvPr>
        </p:nvSpPr>
        <p:spPr>
          <a:xfrm>
            <a:off x="323850" y="1557338"/>
            <a:ext cx="8229600" cy="5145087"/>
          </a:xfrm>
        </p:spPr>
        <p:txBody>
          <a:bodyPr rtlCol="0">
            <a:normAutofit fontScale="92500" lnSpcReduction="10000"/>
          </a:bodyPr>
          <a:lstStyle/>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effectLst>
                  <a:outerShdw blurRad="38100" dist="38100" dir="2700000" algn="tl">
                    <a:srgbClr val="C0C0C0"/>
                  </a:outerShdw>
                </a:effectLst>
                <a:latin typeface="DIN"/>
              </a:rPr>
              <a:t>Un mécène soutient le club à hauteur de </a:t>
            </a:r>
            <a:r>
              <a:rPr lang="fr-FR" sz="2400" b="1" dirty="0">
                <a:solidFill>
                  <a:schemeClr val="tx1">
                    <a:lumMod val="75000"/>
                    <a:lumOff val="25000"/>
                  </a:schemeClr>
                </a:solidFill>
                <a:effectLst>
                  <a:outerShdw blurRad="38100" dist="38100" dir="2700000" algn="tl">
                    <a:srgbClr val="C0C0C0"/>
                  </a:outerShdw>
                </a:effectLst>
                <a:latin typeface="DIN"/>
              </a:rPr>
              <a:t>2000€</a:t>
            </a:r>
            <a:r>
              <a:rPr lang="fr-FR" sz="2000" dirty="0">
                <a:solidFill>
                  <a:schemeClr val="tx1">
                    <a:lumMod val="75000"/>
                    <a:lumOff val="25000"/>
                  </a:schemeClr>
                </a:solidFill>
                <a:effectLst>
                  <a:outerShdw blurRad="38100" dist="38100" dir="2700000" algn="tl">
                    <a:srgbClr val="C0C0C0"/>
                  </a:outerShdw>
                </a:effectLst>
                <a:latin typeface="DIN"/>
              </a:rPr>
              <a:t>. </a:t>
            </a:r>
          </a:p>
          <a:p>
            <a:pPr eaLnBrk="1" fontAlgn="auto" hangingPunct="1">
              <a:spcAft>
                <a:spcPts val="0"/>
              </a:spcAft>
              <a:buClr>
                <a:schemeClr val="accent2"/>
              </a:buClr>
              <a:buSzPct val="80000"/>
              <a:buFont typeface="Arial" panose="020B0604020202020204" pitchFamily="34" charset="0"/>
              <a:buNone/>
              <a:defRPr/>
            </a:pPr>
            <a:endParaRPr lang="fr-FR" sz="2000" dirty="0">
              <a:solidFill>
                <a:schemeClr val="tx1">
                  <a:lumMod val="75000"/>
                  <a:lumOff val="25000"/>
                </a:schemeClr>
              </a:solidFill>
              <a:effectLst>
                <a:outerShdw blurRad="38100" dist="38100" dir="2700000" algn="tl">
                  <a:srgbClr val="C0C0C0"/>
                </a:outerShdw>
              </a:effectLst>
              <a:latin typeface="DIN"/>
            </a:endParaRP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effectLst>
                  <a:outerShdw blurRad="38100" dist="38100" dir="2700000" algn="tl">
                    <a:srgbClr val="C0C0C0"/>
                  </a:outerShdw>
                </a:effectLst>
                <a:latin typeface="DIN"/>
              </a:rPr>
              <a:t>Le mécène bénéficie d’une réduction d’impôt de : </a:t>
            </a: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effectLst>
                  <a:outerShdw blurRad="38100" dist="38100" dir="2700000" algn="tl">
                    <a:srgbClr val="C0C0C0"/>
                  </a:outerShdw>
                </a:effectLst>
                <a:latin typeface="DIN"/>
              </a:rPr>
              <a:t>2000 x 60% = 1200€</a:t>
            </a: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effectLst>
                  <a:outerShdw blurRad="38100" dist="38100" dir="2700000" algn="tl">
                    <a:srgbClr val="C0C0C0"/>
                  </a:outerShdw>
                </a:effectLst>
                <a:latin typeface="DIN"/>
              </a:rPr>
              <a:t>Le don ne lui coûte que </a:t>
            </a:r>
            <a:r>
              <a:rPr lang="fr-FR" sz="2000" b="1" dirty="0">
                <a:solidFill>
                  <a:schemeClr val="accent2"/>
                </a:solidFill>
                <a:effectLst>
                  <a:outerShdw blurRad="38100" dist="38100" dir="2700000" algn="tl">
                    <a:srgbClr val="C0C0C0"/>
                  </a:outerShdw>
                </a:effectLst>
                <a:latin typeface="DIN"/>
              </a:rPr>
              <a:t>800€ !</a:t>
            </a:r>
          </a:p>
          <a:p>
            <a:pPr eaLnBrk="1" fontAlgn="auto" hangingPunct="1">
              <a:spcAft>
                <a:spcPts val="0"/>
              </a:spcAft>
              <a:buClr>
                <a:schemeClr val="accent2"/>
              </a:buClr>
              <a:buSzPct val="80000"/>
              <a:buFont typeface="Arial" panose="020B0604020202020204" pitchFamily="34" charset="0"/>
              <a:buNone/>
              <a:defRPr/>
            </a:pPr>
            <a:endParaRPr lang="fr-FR" sz="2000" dirty="0">
              <a:solidFill>
                <a:schemeClr val="accent2"/>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De plus, le club peut remercier son mécène à hauteur (</a:t>
            </a:r>
            <a:r>
              <a:rPr lang="fr-FR" dirty="0">
                <a:solidFill>
                  <a:schemeClr val="tx1">
                    <a:lumMod val="75000"/>
                    <a:lumOff val="25000"/>
                  </a:schemeClr>
                </a:solidFill>
                <a:latin typeface="DIN"/>
              </a:rPr>
              <a:t>2000€ x 25% =)</a:t>
            </a:r>
            <a:r>
              <a:rPr lang="fr-FR" sz="2000" dirty="0">
                <a:solidFill>
                  <a:schemeClr val="tx1">
                    <a:lumMod val="75000"/>
                    <a:lumOff val="25000"/>
                  </a:schemeClr>
                </a:solidFill>
                <a:latin typeface="DIN"/>
              </a:rPr>
              <a:t> </a:t>
            </a:r>
            <a:r>
              <a:rPr lang="fr-FR" sz="2000" b="1" dirty="0">
                <a:solidFill>
                  <a:schemeClr val="accent2"/>
                </a:solidFill>
                <a:latin typeface="DIN"/>
              </a:rPr>
              <a:t>500€</a:t>
            </a:r>
            <a:r>
              <a:rPr lang="fr-FR" sz="2000" dirty="0">
                <a:solidFill>
                  <a:schemeClr val="accent2"/>
                </a:solidFill>
                <a:latin typeface="DIN"/>
              </a:rPr>
              <a:t> </a:t>
            </a:r>
            <a:r>
              <a:rPr lang="fr-FR" sz="2000" dirty="0">
                <a:solidFill>
                  <a:schemeClr val="tx1">
                    <a:lumMod val="75000"/>
                    <a:lumOff val="25000"/>
                  </a:schemeClr>
                </a:solidFill>
                <a:latin typeface="DIN"/>
              </a:rPr>
              <a:t>: </a:t>
            </a: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 En apposant son logo et ses coordonnées sur des supports de communication (panneaux, maillots, calendriers…),</a:t>
            </a: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 En lui offrant des places pour les matchs,</a:t>
            </a:r>
          </a:p>
          <a:p>
            <a:pPr eaLnBrk="1" fontAlgn="auto" hangingPunct="1">
              <a:spcAft>
                <a:spcPts val="0"/>
              </a:spcAft>
              <a:buClr>
                <a:schemeClr val="accent2"/>
              </a:buClr>
              <a:buSzPct val="80000"/>
              <a:buFont typeface="Arial" panose="020B0604020202020204" pitchFamily="34" charset="0"/>
              <a:buNone/>
              <a:defRPr/>
            </a:pPr>
            <a:endParaRPr lang="fr-FR" sz="2000" dirty="0">
              <a:solidFill>
                <a:schemeClr val="tx1">
                  <a:lumMod val="75000"/>
                  <a:lumOff val="25000"/>
                </a:schemeClr>
              </a:solidFill>
              <a:latin typeface="DIN"/>
            </a:endParaRP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Conclusion : un don de 2000€ ne coûtera à l’entreprise que = </a:t>
            </a:r>
          </a:p>
          <a:p>
            <a:pPr eaLnBrk="1" fontAlgn="auto" hangingPunct="1">
              <a:spcAft>
                <a:spcPts val="0"/>
              </a:spcAft>
              <a:buClr>
                <a:schemeClr val="accent2"/>
              </a:buClr>
              <a:buSzPct val="80000"/>
              <a:buFont typeface="Arial" panose="020B0604020202020204" pitchFamily="34" charset="0"/>
              <a:buNone/>
              <a:defRPr/>
            </a:pPr>
            <a:r>
              <a:rPr lang="fr-FR" sz="2000" dirty="0">
                <a:solidFill>
                  <a:schemeClr val="tx1">
                    <a:lumMod val="75000"/>
                    <a:lumOff val="25000"/>
                  </a:schemeClr>
                </a:solidFill>
                <a:latin typeface="DIN"/>
              </a:rPr>
              <a:t>			2000 – 1200 – 500 = 300€</a:t>
            </a:r>
          </a:p>
          <a:p>
            <a:pPr eaLnBrk="1" fontAlgn="auto" hangingPunct="1">
              <a:spcAft>
                <a:spcPts val="0"/>
              </a:spcAft>
              <a:buClr>
                <a:schemeClr val="accent2"/>
              </a:buClr>
              <a:buSzPct val="80000"/>
              <a:buFont typeface="Arial" panose="020B0604020202020204" pitchFamily="34" charset="0"/>
              <a:buNone/>
              <a:defRPr/>
            </a:pPr>
            <a:endParaRPr lang="fr-FR" sz="1600" dirty="0">
              <a:solidFill>
                <a:schemeClr val="tx1">
                  <a:lumMod val="75000"/>
                  <a:lumOff val="25000"/>
                </a:schemeClr>
              </a:solidFill>
              <a:latin typeface="DIN"/>
            </a:endParaRPr>
          </a:p>
          <a:p>
            <a:pPr eaLnBrk="1" fontAlgn="auto" hangingPunct="1">
              <a:spcAft>
                <a:spcPts val="0"/>
              </a:spcAft>
              <a:buFont typeface="Wingdings 3" charset="2"/>
              <a:buChar char=""/>
              <a:defRPr/>
            </a:pPr>
            <a:endParaRPr lang="fr-FR" sz="1600" dirty="0">
              <a:solidFill>
                <a:schemeClr val="tx1">
                  <a:lumMod val="75000"/>
                  <a:lumOff val="25000"/>
                </a:schemeClr>
              </a:solidFill>
              <a:latin typeface="DI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0141A7-C11C-CF2D-6E7A-FAF9A904160F}"/>
              </a:ext>
            </a:extLst>
          </p:cNvPr>
          <p:cNvSpPr>
            <a:spLocks noGrp="1"/>
          </p:cNvSpPr>
          <p:nvPr>
            <p:ph type="title"/>
          </p:nvPr>
        </p:nvSpPr>
        <p:spPr>
          <a:xfrm>
            <a:off x="1944688" y="623888"/>
            <a:ext cx="6589712" cy="1281112"/>
          </a:xfrm>
        </p:spPr>
        <p:txBody>
          <a:bodyPr rtlCol="0">
            <a:normAutofit/>
          </a:bodyPr>
          <a:lstStyle/>
          <a:p>
            <a:pPr eaLnBrk="1" fontAlgn="auto" hangingPunct="1">
              <a:spcAft>
                <a:spcPts val="0"/>
              </a:spcAft>
              <a:defRPr/>
            </a:pPr>
            <a:r>
              <a:rPr lang="fr-FR" u="sng" dirty="0">
                <a:solidFill>
                  <a:schemeClr val="tx1">
                    <a:lumMod val="85000"/>
                    <a:lumOff val="15000"/>
                  </a:schemeClr>
                </a:solidFill>
                <a:effectLst>
                  <a:outerShdw blurRad="38100" dist="38100" dir="2700000" algn="tl">
                    <a:srgbClr val="C0C0C0"/>
                  </a:outerShdw>
                </a:effectLst>
              </a:rPr>
              <a:t>Attention</a:t>
            </a:r>
            <a:endParaRPr lang="fr-FR" dirty="0">
              <a:solidFill>
                <a:schemeClr val="tx1">
                  <a:lumMod val="85000"/>
                  <a:lumOff val="15000"/>
                </a:schemeClr>
              </a:solidFill>
            </a:endParaRPr>
          </a:p>
        </p:txBody>
      </p:sp>
      <p:sp>
        <p:nvSpPr>
          <p:cNvPr id="27651" name="Espace réservé du contenu 2">
            <a:extLst>
              <a:ext uri="{FF2B5EF4-FFF2-40B4-BE49-F238E27FC236}">
                <a16:creationId xmlns:a16="http://schemas.microsoft.com/office/drawing/2014/main" id="{6FD7DFD4-CFF1-CE2E-5CE0-F90DCFEFE95B}"/>
              </a:ext>
            </a:extLst>
          </p:cNvPr>
          <p:cNvSpPr>
            <a:spLocks noGrp="1"/>
          </p:cNvSpPr>
          <p:nvPr>
            <p:ph idx="1"/>
          </p:nvPr>
        </p:nvSpPr>
        <p:spPr>
          <a:xfrm>
            <a:off x="609600" y="1905000"/>
            <a:ext cx="7924800" cy="4006850"/>
          </a:xfrm>
        </p:spPr>
        <p:txBody>
          <a:bodyPr rtlCol="0">
            <a:normAutofit fontScale="92500"/>
          </a:bodyPr>
          <a:lstStyle/>
          <a:p>
            <a:pPr algn="ctr" eaLnBrk="1" fontAlgn="auto" hangingPunct="1">
              <a:spcAft>
                <a:spcPts val="0"/>
              </a:spcAft>
              <a:buClr>
                <a:schemeClr val="accent2"/>
              </a:buClr>
              <a:buSzPct val="80000"/>
              <a:buFont typeface="Arial" panose="020B0604020202020204" pitchFamily="34" charset="0"/>
              <a:buNone/>
              <a:defRPr/>
            </a:pPr>
            <a:r>
              <a:rPr lang="fr-FR" altLang="fr-FR" sz="2400" dirty="0">
                <a:solidFill>
                  <a:schemeClr val="tx1">
                    <a:lumMod val="75000"/>
                    <a:lumOff val="25000"/>
                  </a:schemeClr>
                </a:solidFill>
                <a:latin typeface="DIN" pitchFamily="50" charset="0"/>
              </a:rPr>
              <a:t>Mécénat     ≠     Remise commerciale</a:t>
            </a:r>
          </a:p>
          <a:p>
            <a:pPr algn="just" eaLnBrk="1" fontAlgn="auto" hangingPunct="1">
              <a:spcAft>
                <a:spcPts val="0"/>
              </a:spcAft>
              <a:buClr>
                <a:schemeClr val="accent2"/>
              </a:buClr>
              <a:buSzPct val="80000"/>
              <a:buFont typeface="Arial" panose="020B0604020202020204" pitchFamily="34" charset="0"/>
              <a:buNone/>
              <a:defRPr/>
            </a:pPr>
            <a:endParaRPr lang="fr-FR" altLang="fr-FR" dirty="0">
              <a:solidFill>
                <a:schemeClr val="tx1">
                  <a:lumMod val="75000"/>
                  <a:lumOff val="25000"/>
                </a:schemeClr>
              </a:solidFill>
              <a:latin typeface="DIN" pitchFamily="50" charset="0"/>
            </a:endParaRPr>
          </a:p>
          <a:p>
            <a:pPr algn="just" eaLnBrk="1" fontAlgn="auto" hangingPunct="1">
              <a:spcAft>
                <a:spcPts val="0"/>
              </a:spcAft>
              <a:buClr>
                <a:schemeClr val="accent2"/>
              </a:buClr>
              <a:buSzPct val="80000"/>
              <a:buFont typeface="Arial" panose="020B0604020202020204" pitchFamily="34" charset="0"/>
              <a:buNone/>
              <a:defRPr/>
            </a:pPr>
            <a:r>
              <a:rPr lang="fr-FR" altLang="fr-FR" sz="2200" u="sng" dirty="0">
                <a:solidFill>
                  <a:schemeClr val="tx1">
                    <a:lumMod val="75000"/>
                    <a:lumOff val="25000"/>
                  </a:schemeClr>
                </a:solidFill>
                <a:latin typeface="DIN" pitchFamily="50" charset="0"/>
              </a:rPr>
              <a:t>Exemples:</a:t>
            </a:r>
            <a:r>
              <a:rPr lang="fr-FR" altLang="fr-FR" sz="2200" dirty="0">
                <a:solidFill>
                  <a:schemeClr val="tx1">
                    <a:lumMod val="75000"/>
                    <a:lumOff val="25000"/>
                  </a:schemeClr>
                </a:solidFill>
                <a:latin typeface="DIN" pitchFamily="50" charset="0"/>
              </a:rPr>
              <a:t> </a:t>
            </a:r>
          </a:p>
          <a:p>
            <a:pPr algn="just" eaLnBrk="1" fontAlgn="auto" hangingPunct="1">
              <a:spcAft>
                <a:spcPts val="0"/>
              </a:spcAft>
              <a:buClr>
                <a:schemeClr val="accent2"/>
              </a:buClr>
              <a:buSzPct val="80000"/>
              <a:buFont typeface="Arial" panose="020B0604020202020204" pitchFamily="34" charset="0"/>
              <a:buNone/>
              <a:defRPr/>
            </a:pPr>
            <a:r>
              <a:rPr lang="fr-FR" altLang="fr-FR" sz="2400" dirty="0">
                <a:solidFill>
                  <a:schemeClr val="tx1">
                    <a:lumMod val="75000"/>
                    <a:lumOff val="25000"/>
                  </a:schemeClr>
                </a:solidFill>
                <a:latin typeface="DIN" pitchFamily="50" charset="0"/>
              </a:rPr>
              <a:t>Si vous achetez 10 raquettes de tennis dans un magasin de sport et que ce même magasin vous fait don de 5 autres raquettes,</a:t>
            </a:r>
          </a:p>
          <a:p>
            <a:pPr algn="just" eaLnBrk="1" fontAlgn="auto" hangingPunct="1">
              <a:spcAft>
                <a:spcPts val="0"/>
              </a:spcAft>
              <a:buClr>
                <a:schemeClr val="accent2"/>
              </a:buClr>
              <a:buSzPct val="80000"/>
              <a:buFont typeface="Arial" panose="020B0604020202020204" pitchFamily="34" charset="0"/>
              <a:buNone/>
              <a:defRPr/>
            </a:pPr>
            <a:r>
              <a:rPr lang="fr-FR" altLang="fr-FR" sz="2400" dirty="0">
                <a:solidFill>
                  <a:schemeClr val="tx1">
                    <a:lumMod val="75000"/>
                    <a:lumOff val="25000"/>
                  </a:schemeClr>
                </a:solidFill>
                <a:latin typeface="DIN" pitchFamily="50" charset="0"/>
              </a:rPr>
              <a:t>Ou si un magasin de sport vous fait don de 1 000 € pour lui acheter 1 000 €,</a:t>
            </a:r>
          </a:p>
          <a:p>
            <a:pPr algn="just" eaLnBrk="1" fontAlgn="auto" hangingPunct="1">
              <a:spcAft>
                <a:spcPts val="0"/>
              </a:spcAft>
              <a:buClr>
                <a:schemeClr val="accent2"/>
              </a:buClr>
              <a:buSzPct val="80000"/>
              <a:buFont typeface="Arial" panose="020B0604020202020204" pitchFamily="34" charset="0"/>
              <a:buNone/>
              <a:defRPr/>
            </a:pPr>
            <a:r>
              <a:rPr lang="fr-FR" altLang="fr-FR" sz="2400" dirty="0">
                <a:solidFill>
                  <a:schemeClr val="tx1">
                    <a:lumMod val="75000"/>
                    <a:lumOff val="25000"/>
                  </a:schemeClr>
                </a:solidFill>
                <a:latin typeface="DIN" pitchFamily="50" charset="0"/>
              </a:rPr>
              <a:t>Ces cas peuvent être assimilés à une remise commerciale et n’ouvrent par conséquent plus de droits à la réduction d’impôts pour l’entreprise mécène.</a:t>
            </a:r>
          </a:p>
          <a:p>
            <a:pPr eaLnBrk="1" fontAlgn="auto" hangingPunct="1">
              <a:spcAft>
                <a:spcPts val="0"/>
              </a:spcAft>
              <a:buFont typeface="Wingdings 3" charset="2"/>
              <a:buChar char=""/>
              <a:defRPr/>
            </a:pPr>
            <a:endParaRPr lang="fr-FR" altLang="fr-FR" sz="2400" dirty="0">
              <a:solidFill>
                <a:schemeClr val="tx1">
                  <a:lumMod val="75000"/>
                  <a:lumOff val="25000"/>
                </a:schemeClr>
              </a:solidFill>
              <a:latin typeface="DIN" pitchFamily="50"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33EFFC-D6C1-63BF-2A43-3373EB040C91}"/>
              </a:ext>
            </a:extLst>
          </p:cNvPr>
          <p:cNvSpPr>
            <a:spLocks noChangeArrowheads="1"/>
          </p:cNvSpPr>
          <p:nvPr/>
        </p:nvSpPr>
        <p:spPr bwMode="auto">
          <a:xfrm>
            <a:off x="611188" y="1773238"/>
            <a:ext cx="9144000" cy="639762"/>
          </a:xfrm>
          <a:prstGeom prst="rect">
            <a:avLst/>
          </a:prstGeom>
          <a:noFill/>
          <a:ln w="9525">
            <a:noFill/>
            <a:miter lim="800000"/>
            <a:headEnd/>
            <a:tailEnd/>
          </a:ln>
          <a:effectLst/>
        </p:spPr>
        <p:txBody>
          <a:bodyPr lIns="92075" tIns="46038" rIns="92075" bIns="46038" anchor="b"/>
          <a:lstStyle/>
          <a:p>
            <a:pPr algn="ctr" eaLnBrk="1" fontAlgn="auto" hangingPunct="1">
              <a:spcBef>
                <a:spcPts val="0"/>
              </a:spcBef>
              <a:spcAft>
                <a:spcPts val="0"/>
              </a:spcAft>
              <a:defRPr/>
            </a:pPr>
            <a:r>
              <a:rPr lang="fr-FR" sz="3600" b="1" dirty="0">
                <a:effectLst>
                  <a:outerShdw blurRad="38100" dist="38100" dir="2700000" algn="tl">
                    <a:srgbClr val="C0C0C0"/>
                  </a:outerShdw>
                </a:effectLst>
                <a:latin typeface="DIN"/>
                <a:cs typeface="Arial" charset="0"/>
              </a:rPr>
              <a:t>Mécénat des personnes physiques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FF77F29A-92AA-C045-D051-A9A76676A266}"/>
              </a:ext>
            </a:extLst>
          </p:cNvPr>
          <p:cNvSpPr>
            <a:spLocks noChangeArrowheads="1"/>
          </p:cNvSpPr>
          <p:nvPr/>
        </p:nvSpPr>
        <p:spPr bwMode="auto">
          <a:xfrm>
            <a:off x="649288" y="584200"/>
            <a:ext cx="7843837" cy="6667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3200" dirty="0">
                <a:effectLst>
                  <a:outerShdw blurRad="38100" dist="38100" dir="2700000" algn="tl">
                    <a:srgbClr val="C0C0C0"/>
                  </a:outerShdw>
                </a:effectLst>
                <a:latin typeface="+mn-lt"/>
                <a:cs typeface="Arial" charset="0"/>
              </a:rPr>
              <a:t>Mécénat des personnes physiques</a:t>
            </a:r>
          </a:p>
        </p:txBody>
      </p:sp>
      <p:sp>
        <p:nvSpPr>
          <p:cNvPr id="58372" name="Rectangle 4">
            <a:extLst>
              <a:ext uri="{FF2B5EF4-FFF2-40B4-BE49-F238E27FC236}">
                <a16:creationId xmlns:a16="http://schemas.microsoft.com/office/drawing/2014/main" id="{6DB47BE1-954A-C588-A88F-4AC8054B5B9F}"/>
              </a:ext>
            </a:extLst>
          </p:cNvPr>
          <p:cNvSpPr>
            <a:spLocks noChangeArrowheads="1"/>
          </p:cNvSpPr>
          <p:nvPr/>
        </p:nvSpPr>
        <p:spPr bwMode="auto">
          <a:xfrm>
            <a:off x="395288" y="1844675"/>
            <a:ext cx="8351837" cy="3744913"/>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defRPr/>
            </a:pPr>
            <a:endParaRPr lang="fr-FR" sz="2000" dirty="0">
              <a:solidFill>
                <a:schemeClr val="bg1"/>
              </a:solidFill>
              <a:effectLst>
                <a:outerShdw blurRad="38100" dist="38100" dir="2700000" algn="tl">
                  <a:srgbClr val="C0C0C0"/>
                </a:outerShdw>
              </a:effectLst>
              <a:latin typeface="DIN"/>
            </a:endParaRPr>
          </a:p>
          <a:p>
            <a:pPr eaLnBrk="1" fontAlgn="auto" hangingPunct="1">
              <a:spcBef>
                <a:spcPct val="20000"/>
              </a:spcBef>
              <a:spcAft>
                <a:spcPts val="0"/>
              </a:spcAft>
              <a:buClr>
                <a:schemeClr val="accent2"/>
              </a:buClr>
              <a:buSzPct val="80000"/>
              <a:buFont typeface="Wingdings" panose="05000000000000000000" pitchFamily="2" charset="2"/>
              <a:buNone/>
              <a:defRPr/>
            </a:pPr>
            <a:r>
              <a:rPr lang="fr-FR" sz="1000" dirty="0">
                <a:solidFill>
                  <a:schemeClr val="bg1"/>
                </a:solidFill>
                <a:latin typeface="DIN"/>
              </a:rPr>
              <a:t>	</a:t>
            </a:r>
            <a:r>
              <a:rPr lang="fr-FR" sz="2400" dirty="0">
                <a:latin typeface="DIN"/>
              </a:rPr>
              <a:t>Comme les entreprises, les personnes physiques peuvent être mécènes d’une association et bénéficier de réductions fiscales.</a:t>
            </a: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sz="1100" dirty="0">
              <a:latin typeface="DIN"/>
            </a:endParaRPr>
          </a:p>
          <a:p>
            <a:pPr eaLnBrk="1" fontAlgn="auto" hangingPunct="1">
              <a:spcBef>
                <a:spcPct val="20000"/>
              </a:spcBef>
              <a:spcAft>
                <a:spcPts val="0"/>
              </a:spcAft>
              <a:buClr>
                <a:schemeClr val="accent2"/>
              </a:buClr>
              <a:buSzPct val="80000"/>
              <a:buFont typeface="Wingdings" panose="05000000000000000000" pitchFamily="2" charset="2"/>
              <a:buNone/>
              <a:defRPr/>
            </a:pPr>
            <a:r>
              <a:rPr lang="fr-FR" sz="2400" dirty="0">
                <a:latin typeface="DIN"/>
              </a:rPr>
              <a:t>	Article 200 du Code général des impôts (CGI)</a:t>
            </a: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sz="1100" dirty="0">
              <a:latin typeface="DIN"/>
            </a:endParaRPr>
          </a:p>
          <a:p>
            <a:pPr eaLnBrk="1" fontAlgn="auto" hangingPunct="1">
              <a:spcBef>
                <a:spcPct val="20000"/>
              </a:spcBef>
              <a:spcAft>
                <a:spcPts val="0"/>
              </a:spcAft>
              <a:buClr>
                <a:schemeClr val="accent2"/>
              </a:buClr>
              <a:buSzPct val="80000"/>
              <a:buFont typeface="Wingdings" panose="05000000000000000000" pitchFamily="2" charset="2"/>
              <a:buNone/>
              <a:defRPr/>
            </a:pPr>
            <a:r>
              <a:rPr lang="fr-FR" sz="2400" dirty="0">
                <a:latin typeface="DIN"/>
              </a:rPr>
              <a:t>	Cette réduction est dorénavant limitée à 66% des dons, les dons étant eux-mêmes limités à 20% du revenu imposable du donateur.</a:t>
            </a:r>
          </a:p>
          <a:p>
            <a:pPr eaLnBrk="1" fontAlgn="auto" hangingPunct="1">
              <a:spcBef>
                <a:spcPct val="20000"/>
              </a:spcBef>
              <a:spcAft>
                <a:spcPts val="0"/>
              </a:spcAft>
              <a:buClr>
                <a:schemeClr val="accent2"/>
              </a:buClr>
              <a:buSzPct val="80000"/>
              <a:buFont typeface="Wingdings" panose="05000000000000000000" pitchFamily="2" charset="2"/>
              <a:buNone/>
              <a:defRPr/>
            </a:pPr>
            <a:r>
              <a:rPr lang="fr-FR" sz="2400" dirty="0">
                <a:latin typeface="DIN"/>
              </a:rPr>
              <a:t>	</a:t>
            </a:r>
            <a:endParaRPr lang="fr-FR" sz="2400" dirty="0">
              <a:solidFill>
                <a:schemeClr val="bg1"/>
              </a:solidFill>
              <a:latin typeface="DI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checkerboard(across)">
                                      <p:cBhvr>
                                        <p:cTn id="7" dur="500"/>
                                        <p:tgtEl>
                                          <p:spTgt spid="58371"/>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anim calcmode="lin" valueType="num">
                                      <p:cBhvr additive="base">
                                        <p:cTn id="11" dur="1000" fill="hold"/>
                                        <p:tgtEl>
                                          <p:spTgt spid="58372">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83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8372">
                                            <p:txEl>
                                              <p:pRg st="3" end="3"/>
                                            </p:txEl>
                                          </p:spTgt>
                                        </p:tgtEl>
                                        <p:attrNameLst>
                                          <p:attrName>style.visibility</p:attrName>
                                        </p:attrNameLst>
                                      </p:cBhvr>
                                      <p:to>
                                        <p:strVal val="visible"/>
                                      </p:to>
                                    </p:set>
                                    <p:anim calcmode="lin" valueType="num">
                                      <p:cBhvr additive="base">
                                        <p:cTn id="17" dur="1000" fill="hold"/>
                                        <p:tgtEl>
                                          <p:spTgt spid="58372">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837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8372">
                                            <p:txEl>
                                              <p:pRg st="5" end="5"/>
                                            </p:txEl>
                                          </p:spTgt>
                                        </p:tgtEl>
                                        <p:attrNameLst>
                                          <p:attrName>style.visibility</p:attrName>
                                        </p:attrNameLst>
                                      </p:cBhvr>
                                      <p:to>
                                        <p:strVal val="visible"/>
                                      </p:to>
                                    </p:set>
                                    <p:anim calcmode="lin" valueType="num">
                                      <p:cBhvr additive="base">
                                        <p:cTn id="23" dur="1000" fill="hold"/>
                                        <p:tgtEl>
                                          <p:spTgt spid="58372">
                                            <p:txEl>
                                              <p:pRg st="5" end="5"/>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5837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8372">
                                            <p:txEl>
                                              <p:pRg st="6" end="6"/>
                                            </p:txEl>
                                          </p:spTgt>
                                        </p:tgtEl>
                                        <p:attrNameLst>
                                          <p:attrName>style.visibility</p:attrName>
                                        </p:attrNameLst>
                                      </p:cBhvr>
                                      <p:to>
                                        <p:strVal val="visible"/>
                                      </p:to>
                                    </p:set>
                                    <p:anim calcmode="lin" valueType="num">
                                      <p:cBhvr additive="base">
                                        <p:cTn id="29" dur="1000" fill="hold"/>
                                        <p:tgtEl>
                                          <p:spTgt spid="58372">
                                            <p:txEl>
                                              <p:pRg st="6" end="6"/>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5837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7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Espace réservé du contenu 4" descr="Une image contenant texte&#10;&#10;Description générée automatiquement">
            <a:extLst>
              <a:ext uri="{FF2B5EF4-FFF2-40B4-BE49-F238E27FC236}">
                <a16:creationId xmlns:a16="http://schemas.microsoft.com/office/drawing/2014/main" id="{4DB4ED69-45FB-BDEF-A8CA-B5F807D737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8"/>
          <a:stretch>
            <a:fillRect/>
          </a:stretch>
        </p:blipFill>
        <p:spPr>
          <a:xfrm>
            <a:off x="0" y="858838"/>
            <a:ext cx="9144000" cy="5141912"/>
          </a:xfrm>
        </p:spPr>
      </p:pic>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E48284C1-EA55-0D19-A327-02DD8CAA1CDB}"/>
              </a:ext>
            </a:extLst>
          </p:cNvPr>
          <p:cNvSpPr>
            <a:spLocks noChangeArrowheads="1"/>
          </p:cNvSpPr>
          <p:nvPr/>
        </p:nvSpPr>
        <p:spPr bwMode="auto">
          <a:xfrm>
            <a:off x="682625" y="557213"/>
            <a:ext cx="7843838" cy="6667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3200" dirty="0">
                <a:effectLst>
                  <a:outerShdw blurRad="38100" dist="38100" dir="2700000" algn="tl">
                    <a:srgbClr val="C0C0C0"/>
                  </a:outerShdw>
                </a:effectLst>
                <a:latin typeface="+mn-lt"/>
                <a:cs typeface="Arial" charset="0"/>
              </a:rPr>
              <a:t>Mécénat des personnes physiques</a:t>
            </a:r>
          </a:p>
        </p:txBody>
      </p:sp>
      <p:sp>
        <p:nvSpPr>
          <p:cNvPr id="58372" name="Rectangle 4">
            <a:extLst>
              <a:ext uri="{FF2B5EF4-FFF2-40B4-BE49-F238E27FC236}">
                <a16:creationId xmlns:a16="http://schemas.microsoft.com/office/drawing/2014/main" id="{11CC028D-0DCB-2AFC-64BE-28DEE9102BA4}"/>
              </a:ext>
            </a:extLst>
          </p:cNvPr>
          <p:cNvSpPr>
            <a:spLocks noChangeArrowheads="1"/>
          </p:cNvSpPr>
          <p:nvPr/>
        </p:nvSpPr>
        <p:spPr bwMode="auto">
          <a:xfrm>
            <a:off x="428625" y="1714500"/>
            <a:ext cx="8351838" cy="4727575"/>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defRPr/>
            </a:pPr>
            <a:endParaRPr lang="fr-FR" sz="2000">
              <a:solidFill>
                <a:schemeClr val="accent2"/>
              </a:solidFill>
              <a:effectLst>
                <a:outerShdw blurRad="38100" dist="38100" dir="2700000" algn="tl">
                  <a:srgbClr val="C0C0C0"/>
                </a:outerShdw>
              </a:effectLst>
              <a:latin typeface="Verdana" panose="020B0604030504040204" pitchFamily="34" charset="0"/>
            </a:endParaRPr>
          </a:p>
          <a:p>
            <a:pPr eaLnBrk="1" fontAlgn="auto" hangingPunct="1">
              <a:spcBef>
                <a:spcPct val="20000"/>
              </a:spcBef>
              <a:spcAft>
                <a:spcPts val="0"/>
              </a:spcAft>
              <a:buClr>
                <a:schemeClr val="accent2"/>
              </a:buClr>
              <a:buSzPct val="80000"/>
              <a:buFont typeface="Wingdings" panose="05000000000000000000" pitchFamily="2" charset="2"/>
              <a:buNone/>
              <a:defRPr/>
            </a:pPr>
            <a:r>
              <a:rPr lang="fr-FR" sz="1000">
                <a:solidFill>
                  <a:schemeClr val="accent2"/>
                </a:solidFill>
                <a:latin typeface="Verdana" panose="020B0604030504040204" pitchFamily="34" charset="0"/>
              </a:rPr>
              <a:t>	</a:t>
            </a:r>
            <a:endParaRPr lang="fr-FR">
              <a:latin typeface="Verdana" panose="020B0604030504040204" pitchFamily="34" charset="0"/>
            </a:endParaRP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a:latin typeface="Verdana" panose="020B0604030504040204" pitchFamily="34" charset="0"/>
            </a:endParaRPr>
          </a:p>
        </p:txBody>
      </p:sp>
      <p:sp>
        <p:nvSpPr>
          <p:cNvPr id="10" name="Rectangle 9">
            <a:extLst>
              <a:ext uri="{FF2B5EF4-FFF2-40B4-BE49-F238E27FC236}">
                <a16:creationId xmlns:a16="http://schemas.microsoft.com/office/drawing/2014/main" id="{12576DD7-B723-812D-04A6-3B5C43A9A703}"/>
              </a:ext>
            </a:extLst>
          </p:cNvPr>
          <p:cNvSpPr/>
          <p:nvPr/>
        </p:nvSpPr>
        <p:spPr>
          <a:xfrm>
            <a:off x="500063" y="1403350"/>
            <a:ext cx="8358187" cy="5324475"/>
          </a:xfrm>
          <a:prstGeom prst="rect">
            <a:avLst/>
          </a:prstGeom>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buFont typeface="Wingdings" panose="05000000000000000000" pitchFamily="2" charset="2"/>
              <a:buChar char="l"/>
              <a:defRPr/>
            </a:pPr>
            <a:r>
              <a:rPr lang="fr-FR" sz="2000" dirty="0">
                <a:effectLst>
                  <a:outerShdw blurRad="38100" dist="38100" dir="2700000" algn="tl">
                    <a:srgbClr val="C0C0C0"/>
                  </a:outerShdw>
                </a:effectLst>
                <a:latin typeface="DIN"/>
              </a:rPr>
              <a:t>Le don à l’association (exemple) :</a:t>
            </a:r>
          </a:p>
          <a:p>
            <a:pPr eaLnBrk="1" fontAlgn="auto" hangingPunct="1">
              <a:spcBef>
                <a:spcPct val="20000"/>
              </a:spcBef>
              <a:spcAft>
                <a:spcPts val="0"/>
              </a:spcAft>
              <a:buClr>
                <a:schemeClr val="accent2"/>
              </a:buClr>
              <a:buSzPct val="80000"/>
              <a:defRPr/>
            </a:pPr>
            <a:endParaRPr lang="fr-FR" sz="1000" dirty="0">
              <a:effectLst>
                <a:outerShdw blurRad="38100" dist="38100" dir="2700000" algn="tl">
                  <a:srgbClr val="C0C0C0"/>
                </a:outerShdw>
              </a:effectLst>
              <a:latin typeface="DIN"/>
            </a:endParaRPr>
          </a:p>
          <a:p>
            <a:pPr eaLnBrk="1" fontAlgn="auto" hangingPunct="1">
              <a:spcBef>
                <a:spcPct val="20000"/>
              </a:spcBef>
              <a:spcAft>
                <a:spcPts val="0"/>
              </a:spcAft>
              <a:buClr>
                <a:schemeClr val="accent2"/>
              </a:buClr>
              <a:buSzPct val="80000"/>
              <a:defRPr/>
            </a:pPr>
            <a:r>
              <a:rPr lang="fr-FR" sz="2000" dirty="0">
                <a:latin typeface="DIN"/>
              </a:rPr>
              <a:t>La personne fait un don de </a:t>
            </a:r>
            <a:r>
              <a:rPr lang="fr-FR" sz="2000" b="1" dirty="0">
                <a:effectLst>
                  <a:outerShdw blurRad="38100" dist="38100" dir="2700000" algn="tl">
                    <a:srgbClr val="C0C0C0"/>
                  </a:outerShdw>
                </a:effectLst>
                <a:latin typeface="DIN"/>
              </a:rPr>
              <a:t>240€.</a:t>
            </a:r>
          </a:p>
          <a:p>
            <a:pPr eaLnBrk="1" fontAlgn="auto" hangingPunct="1">
              <a:spcBef>
                <a:spcPct val="20000"/>
              </a:spcBef>
              <a:spcAft>
                <a:spcPts val="0"/>
              </a:spcAft>
              <a:buClr>
                <a:schemeClr val="accent2"/>
              </a:buClr>
              <a:buSzPct val="80000"/>
              <a:defRPr/>
            </a:pPr>
            <a:endParaRPr lang="fr-FR" sz="2000" dirty="0">
              <a:latin typeface="DIN"/>
            </a:endParaRPr>
          </a:p>
          <a:p>
            <a:pPr eaLnBrk="1" fontAlgn="auto" hangingPunct="1">
              <a:spcBef>
                <a:spcPct val="20000"/>
              </a:spcBef>
              <a:spcAft>
                <a:spcPts val="0"/>
              </a:spcAft>
              <a:buClr>
                <a:schemeClr val="accent2"/>
              </a:buClr>
              <a:buSzPct val="80000"/>
              <a:defRPr/>
            </a:pPr>
            <a:r>
              <a:rPr lang="fr-FR" sz="2000" dirty="0">
                <a:latin typeface="DIN"/>
              </a:rPr>
              <a:t>Il paie </a:t>
            </a:r>
            <a:r>
              <a:rPr lang="fr-FR" sz="2000" b="1" dirty="0">
                <a:effectLst>
                  <a:outerShdw blurRad="38100" dist="38100" dir="2700000" algn="tl">
                    <a:srgbClr val="C0C0C0"/>
                  </a:outerShdw>
                </a:effectLst>
                <a:latin typeface="DIN"/>
              </a:rPr>
              <a:t>240 €</a:t>
            </a:r>
          </a:p>
          <a:p>
            <a:pPr eaLnBrk="1" fontAlgn="auto" hangingPunct="1">
              <a:spcBef>
                <a:spcPct val="20000"/>
              </a:spcBef>
              <a:spcAft>
                <a:spcPts val="0"/>
              </a:spcAft>
              <a:buClr>
                <a:schemeClr val="accent2"/>
              </a:buClr>
              <a:buSzPct val="80000"/>
              <a:defRPr/>
            </a:pPr>
            <a:r>
              <a:rPr lang="fr-FR" sz="2000" dirty="0">
                <a:latin typeface="DIN"/>
              </a:rPr>
              <a:t>Réduction d’impôt de </a:t>
            </a:r>
            <a:r>
              <a:rPr lang="fr-FR" sz="2000" b="1" dirty="0">
                <a:effectLst>
                  <a:outerShdw blurRad="38100" dist="38100" dir="2700000" algn="tl">
                    <a:srgbClr val="C0C0C0"/>
                  </a:outerShdw>
                </a:effectLst>
                <a:latin typeface="DIN"/>
              </a:rPr>
              <a:t>66 %</a:t>
            </a:r>
            <a:r>
              <a:rPr lang="fr-FR" sz="2000" dirty="0">
                <a:latin typeface="DIN"/>
              </a:rPr>
              <a:t> du montant du don : </a:t>
            </a:r>
            <a:r>
              <a:rPr lang="fr-FR" sz="2000" b="1" dirty="0">
                <a:effectLst>
                  <a:outerShdw blurRad="38100" dist="38100" dir="2700000" algn="tl">
                    <a:srgbClr val="C0C0C0"/>
                  </a:outerShdw>
                </a:effectLst>
                <a:latin typeface="DIN"/>
              </a:rPr>
              <a:t>158€</a:t>
            </a:r>
          </a:p>
          <a:p>
            <a:pPr eaLnBrk="1" fontAlgn="auto" hangingPunct="1">
              <a:spcBef>
                <a:spcPct val="20000"/>
              </a:spcBef>
              <a:spcAft>
                <a:spcPts val="0"/>
              </a:spcAft>
              <a:buClr>
                <a:schemeClr val="accent2"/>
              </a:buClr>
              <a:buSzPct val="80000"/>
              <a:defRPr/>
            </a:pPr>
            <a:r>
              <a:rPr lang="fr-FR" sz="2000" dirty="0">
                <a:latin typeface="DIN"/>
              </a:rPr>
              <a:t>Coût pour le donneur : </a:t>
            </a:r>
            <a:r>
              <a:rPr lang="fr-FR" sz="2000" b="1" dirty="0">
                <a:effectLst>
                  <a:outerShdw blurRad="38100" dist="38100" dir="2700000" algn="tl">
                    <a:srgbClr val="C0C0C0"/>
                  </a:outerShdw>
                </a:effectLst>
                <a:latin typeface="DIN"/>
              </a:rPr>
              <a:t>240 - 158 = 82 €.</a:t>
            </a:r>
          </a:p>
          <a:p>
            <a:pPr eaLnBrk="1" fontAlgn="auto" hangingPunct="1">
              <a:spcBef>
                <a:spcPct val="20000"/>
              </a:spcBef>
              <a:spcAft>
                <a:spcPts val="0"/>
              </a:spcAft>
              <a:buClr>
                <a:schemeClr val="accent2"/>
              </a:buClr>
              <a:buSzPct val="80000"/>
              <a:defRPr/>
            </a:pPr>
            <a:r>
              <a:rPr lang="fr-FR" sz="2000" dirty="0">
                <a:latin typeface="DIN"/>
              </a:rPr>
              <a:t>Vous pouvez lui offrir une contrepartie disproportionnée par rapport au montant du don (Max de 25 %) et limitée à </a:t>
            </a:r>
            <a:r>
              <a:rPr lang="fr-FR" sz="2000" b="1" dirty="0">
                <a:effectLst>
                  <a:outerShdw blurRad="38100" dist="38100" dir="2700000" algn="tl">
                    <a:srgbClr val="C0C0C0"/>
                  </a:outerShdw>
                </a:effectLst>
                <a:latin typeface="DIN"/>
              </a:rPr>
              <a:t>73€</a:t>
            </a:r>
          </a:p>
          <a:p>
            <a:pPr eaLnBrk="1" fontAlgn="auto" hangingPunct="1">
              <a:spcBef>
                <a:spcPct val="20000"/>
              </a:spcBef>
              <a:spcAft>
                <a:spcPts val="0"/>
              </a:spcAft>
              <a:buClr>
                <a:schemeClr val="accent2"/>
              </a:buClr>
              <a:buSzPct val="80000"/>
              <a:defRPr/>
            </a:pPr>
            <a:endParaRPr lang="fr-FR" sz="2000" b="1" dirty="0">
              <a:effectLst>
                <a:outerShdw blurRad="38100" dist="38100" dir="2700000" algn="tl">
                  <a:srgbClr val="C0C0C0"/>
                </a:outerShdw>
              </a:effectLst>
              <a:latin typeface="DIN"/>
            </a:endParaRPr>
          </a:p>
          <a:p>
            <a:pPr eaLnBrk="1" fontAlgn="auto" hangingPunct="1">
              <a:spcBef>
                <a:spcPct val="20000"/>
              </a:spcBef>
              <a:spcAft>
                <a:spcPts val="0"/>
              </a:spcAft>
              <a:buClr>
                <a:schemeClr val="accent2"/>
              </a:buClr>
              <a:buSzPct val="80000"/>
              <a:defRPr/>
            </a:pPr>
            <a:r>
              <a:rPr lang="fr-FR" sz="2000" b="1" dirty="0">
                <a:effectLst>
                  <a:outerShdw blurRad="38100" dist="38100" dir="2700000" algn="tl">
                    <a:srgbClr val="C0C0C0"/>
                  </a:outerShdw>
                </a:effectLst>
                <a:latin typeface="DIN"/>
                <a:sym typeface="Wingdings" panose="05000000000000000000" pitchFamily="2" charset="2"/>
              </a:rPr>
              <a:t> </a:t>
            </a:r>
            <a:r>
              <a:rPr lang="fr-FR" sz="2000" b="1" dirty="0">
                <a:effectLst>
                  <a:outerShdw blurRad="38100" dist="38100" dir="2700000" algn="tl">
                    <a:srgbClr val="C0C0C0"/>
                  </a:outerShdw>
                </a:effectLst>
                <a:latin typeface="DIN"/>
              </a:rPr>
              <a:t>Coût pour le donneur : 82-65=17€</a:t>
            </a:r>
          </a:p>
          <a:p>
            <a:pPr eaLnBrk="1" fontAlgn="auto" hangingPunct="1">
              <a:spcBef>
                <a:spcPct val="20000"/>
              </a:spcBef>
              <a:spcAft>
                <a:spcPts val="0"/>
              </a:spcAft>
              <a:buClr>
                <a:schemeClr val="accent2"/>
              </a:buClr>
              <a:buSzPct val="80000"/>
              <a:defRPr/>
            </a:pPr>
            <a:endParaRPr lang="fr-FR" sz="2000" b="1" dirty="0">
              <a:effectLst>
                <a:outerShdw blurRad="38100" dist="38100" dir="2700000" algn="tl">
                  <a:srgbClr val="C0C0C0"/>
                </a:outerShdw>
              </a:effectLst>
              <a:latin typeface="DIN"/>
            </a:endParaRPr>
          </a:p>
          <a:p>
            <a:pPr eaLnBrk="1" fontAlgn="auto" hangingPunct="1">
              <a:spcBef>
                <a:spcPct val="20000"/>
              </a:spcBef>
              <a:spcAft>
                <a:spcPts val="0"/>
              </a:spcAft>
              <a:buClr>
                <a:schemeClr val="accent2"/>
              </a:buClr>
              <a:buSzPct val="80000"/>
              <a:defRPr/>
            </a:pPr>
            <a:r>
              <a:rPr lang="fr-FR" sz="2000" u="sng" dirty="0">
                <a:latin typeface="DIN"/>
              </a:rPr>
              <a:t>Rappel :</a:t>
            </a:r>
            <a:r>
              <a:rPr lang="fr-FR" sz="2000" dirty="0">
                <a:latin typeface="DIN"/>
              </a:rPr>
              <a:t> Don maximum ouvrant droit à réduction d’impôts </a:t>
            </a:r>
          </a:p>
          <a:p>
            <a:pPr eaLnBrk="1" fontAlgn="auto" hangingPunct="1">
              <a:spcBef>
                <a:spcPct val="20000"/>
              </a:spcBef>
              <a:spcAft>
                <a:spcPts val="0"/>
              </a:spcAft>
              <a:buClr>
                <a:schemeClr val="accent2"/>
              </a:buClr>
              <a:buSzPct val="80000"/>
              <a:defRPr/>
            </a:pPr>
            <a:r>
              <a:rPr lang="fr-FR" sz="2000" dirty="0">
                <a:latin typeface="DIN"/>
                <a:sym typeface="Wingdings" panose="05000000000000000000" pitchFamily="2" charset="2"/>
              </a:rPr>
              <a:t> </a:t>
            </a:r>
            <a:r>
              <a:rPr lang="fr-FR" sz="2000" dirty="0">
                <a:latin typeface="DIN"/>
              </a:rPr>
              <a:t> 20 % du revenu imposable</a:t>
            </a:r>
          </a:p>
          <a:p>
            <a:pPr eaLnBrk="1" fontAlgn="auto" hangingPunct="1">
              <a:spcBef>
                <a:spcPct val="20000"/>
              </a:spcBef>
              <a:spcAft>
                <a:spcPts val="0"/>
              </a:spcAft>
              <a:buClr>
                <a:schemeClr val="accent2"/>
              </a:buClr>
              <a:buSzPct val="80000"/>
              <a:defRPr/>
            </a:pPr>
            <a:endParaRPr lang="fr-FR" sz="2000" dirty="0">
              <a:solidFill>
                <a:schemeClr val="bg1"/>
              </a:solidFill>
              <a:latin typeface="DIN"/>
            </a:endParaRPr>
          </a:p>
        </p:txBody>
      </p:sp>
      <p:sp>
        <p:nvSpPr>
          <p:cNvPr id="11" name="ZoneTexte 10">
            <a:extLst>
              <a:ext uri="{FF2B5EF4-FFF2-40B4-BE49-F238E27FC236}">
                <a16:creationId xmlns:a16="http://schemas.microsoft.com/office/drawing/2014/main" id="{4D2A7FAE-B1E1-3D7F-418C-86864DB9C226}"/>
              </a:ext>
            </a:extLst>
          </p:cNvPr>
          <p:cNvSpPr txBox="1"/>
          <p:nvPr/>
        </p:nvSpPr>
        <p:spPr>
          <a:xfrm>
            <a:off x="285750" y="142875"/>
            <a:ext cx="2357438" cy="304800"/>
          </a:xfrm>
          <a:prstGeom prst="rect">
            <a:avLst/>
          </a:prstGeom>
          <a:noFill/>
        </p:spPr>
        <p:txBody>
          <a:bodyPr>
            <a:spAutoFit/>
          </a:bodyPr>
          <a:lstStyle/>
          <a:p>
            <a:pPr eaLnBrk="1" fontAlgn="auto" hangingPunct="1">
              <a:spcBef>
                <a:spcPts val="0"/>
              </a:spcBef>
              <a:spcAft>
                <a:spcPts val="0"/>
              </a:spcAft>
              <a:defRPr/>
            </a:pPr>
            <a:r>
              <a:rPr lang="fr-FR" sz="1400" i="1" dirty="0">
                <a:effectLst>
                  <a:outerShdw blurRad="38100" dist="38100" dir="2700000" algn="tl">
                    <a:srgbClr val="FFFFFF"/>
                  </a:outerShdw>
                </a:effectLst>
                <a:latin typeface="Verdana" pitchFamily="34" charset="0"/>
              </a:rPr>
              <a:t>Partenariat Sportif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checkerboard(across)">
                                      <p:cBhvr>
                                        <p:cTn id="7" dur="500"/>
                                        <p:tgtEl>
                                          <p:spTgt spid="58371"/>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1" dur="1000"/>
                                        <p:tgtEl>
                                          <p:spTgt spid="10">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6" dur="1000"/>
                                        <p:tgtEl>
                                          <p:spTgt spid="10">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1" dur="1000"/>
                                        <p:tgtEl>
                                          <p:spTgt spid="10">
                                            <p:txEl>
                                              <p:pRg st="4" end="4"/>
                                            </p:txEl>
                                          </p:spTgt>
                                        </p:tgtEl>
                                      </p:cBhvr>
                                    </p:animEffect>
                                  </p:childTnLst>
                                </p:cTn>
                              </p:par>
                            </p:childTnLst>
                          </p:cTn>
                        </p:par>
                        <p:par>
                          <p:cTn id="22" fill="hold" nodeType="afterGroup">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25" dur="1000"/>
                                        <p:tgtEl>
                                          <p:spTgt spid="10">
                                            <p:txEl>
                                              <p:pRg st="5" end="5"/>
                                            </p:txEl>
                                          </p:spTgt>
                                        </p:tgtEl>
                                      </p:cBhvr>
                                    </p:animEffect>
                                  </p:childTnLst>
                                </p:cTn>
                              </p:par>
                            </p:childTnLst>
                          </p:cTn>
                        </p:par>
                        <p:par>
                          <p:cTn id="26" fill="hold" nodeType="afterGroup">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29" dur="1000"/>
                                        <p:tgtEl>
                                          <p:spTgt spid="10">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randombar(horizontal)">
                                      <p:cBhvr>
                                        <p:cTn id="34" dur="1000"/>
                                        <p:tgtEl>
                                          <p:spTgt spid="10">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animEffect transition="in" filter="randombar(horizontal)">
                                      <p:cBhvr>
                                        <p:cTn id="39" dur="1000"/>
                                        <p:tgtEl>
                                          <p:spTgt spid="10">
                                            <p:txEl>
                                              <p:pRg st="9" end="9"/>
                                            </p:txEl>
                                          </p:spTgt>
                                        </p:tgtEl>
                                      </p:cBhvr>
                                    </p:animEffect>
                                  </p:childTnLst>
                                </p:cTn>
                              </p:par>
                            </p:childTnLst>
                          </p:cTn>
                        </p:par>
                        <p:par>
                          <p:cTn id="40" fill="hold" nodeType="afterGroup">
                            <p:stCondLst>
                              <p:cond delay="1000"/>
                            </p:stCondLst>
                            <p:childTnLst>
                              <p:par>
                                <p:cTn id="41" presetID="14" presetClass="entr" presetSubtype="10" fill="hold" grpId="0" nodeType="after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animEffect transition="in" filter="randombar(horizontal)">
                                      <p:cBhvr>
                                        <p:cTn id="43" dur="1000"/>
                                        <p:tgtEl>
                                          <p:spTgt spid="10">
                                            <p:txEl>
                                              <p:pRg st="11" end="11"/>
                                            </p:txEl>
                                          </p:spTgt>
                                        </p:tgtEl>
                                      </p:cBhvr>
                                    </p:animEffect>
                                  </p:childTnLst>
                                </p:cTn>
                              </p:par>
                            </p:childTnLst>
                          </p:cTn>
                        </p:par>
                        <p:par>
                          <p:cTn id="44" fill="hold" nodeType="afterGroup">
                            <p:stCondLst>
                              <p:cond delay="2000"/>
                            </p:stCondLst>
                            <p:childTnLst>
                              <p:par>
                                <p:cTn id="45" presetID="14" presetClass="entr" presetSubtype="10" fill="hold" grpId="0" nodeType="after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animEffect transition="in" filter="randombar(horizontal)">
                                      <p:cBhvr>
                                        <p:cTn id="47" dur="10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FF68A419-9576-6F2B-7B1E-A89E5AFE3E11}"/>
              </a:ext>
            </a:extLst>
          </p:cNvPr>
          <p:cNvSpPr>
            <a:spLocks noChangeArrowheads="1"/>
          </p:cNvSpPr>
          <p:nvPr/>
        </p:nvSpPr>
        <p:spPr bwMode="auto">
          <a:xfrm>
            <a:off x="642938" y="1341438"/>
            <a:ext cx="8177212" cy="4584700"/>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buFont typeface="Wingdings" panose="05000000000000000000" pitchFamily="2" charset="2"/>
              <a:buChar char="l"/>
              <a:defRPr/>
            </a:pPr>
            <a:r>
              <a:rPr lang="fr-FR" sz="2000" dirty="0">
                <a:effectLst>
                  <a:outerShdw blurRad="38100" dist="38100" dir="2700000" algn="tl">
                    <a:srgbClr val="C0C0C0"/>
                  </a:outerShdw>
                </a:effectLst>
              </a:rPr>
              <a:t>Renonciation au remboursement de frais (suite 1) :</a:t>
            </a: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sz="1000" dirty="0"/>
          </a:p>
          <a:p>
            <a:pPr eaLnBrk="1" fontAlgn="auto" hangingPunct="1">
              <a:spcBef>
                <a:spcPct val="20000"/>
              </a:spcBef>
              <a:spcAft>
                <a:spcPts val="0"/>
              </a:spcAft>
              <a:buClr>
                <a:schemeClr val="accent2"/>
              </a:buClr>
              <a:buSzPct val="80000"/>
              <a:buFont typeface="Wingdings" panose="05000000000000000000" pitchFamily="2" charset="2"/>
              <a:buNone/>
              <a:defRPr/>
            </a:pPr>
            <a:r>
              <a:rPr lang="fr-FR" u="sng" dirty="0"/>
              <a:t>Frais engagés par les bénévoles (renonciation au remboursement) :</a:t>
            </a:r>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	Les frais engagés personnellement par les bénévoles à compter du 6 juillet 2000 dans le cadre de leur activité associative peuvent bénéficier de la réduction d’impôt (article 41 de la loi n° 2000-627 du 6 juillet 2000 relative à l’organisation et à la promotion des activités physiques et sportives). </a:t>
            </a:r>
            <a:br>
              <a:rPr lang="fr-FR" dirty="0"/>
            </a:br>
            <a:endParaRPr lang="fr-FR" sz="1000" dirty="0"/>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Les frais doivent être engagés :</a:t>
            </a:r>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	a) dans le cadre d’une activité bénévole</a:t>
            </a:r>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	b) en vue strictement de l’objet social de l’association sportive</a:t>
            </a:r>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	c) en l’absence de toute contrepartie pour le bénévole</a:t>
            </a: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sz="1000" dirty="0"/>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Les frais doivent être dûment justifiés et entrés dans la comptabilité de l’association.</a:t>
            </a:r>
            <a:endParaRPr lang="fr-FR" u="sng" dirty="0">
              <a:solidFill>
                <a:schemeClr val="bg1"/>
              </a:solidFill>
            </a:endParaRPr>
          </a:p>
        </p:txBody>
      </p:sp>
      <p:sp>
        <p:nvSpPr>
          <p:cNvPr id="12" name="Rectangle 3">
            <a:extLst>
              <a:ext uri="{FF2B5EF4-FFF2-40B4-BE49-F238E27FC236}">
                <a16:creationId xmlns:a16="http://schemas.microsoft.com/office/drawing/2014/main" id="{234CF461-6E5A-430E-7A49-1BD9AE743759}"/>
              </a:ext>
            </a:extLst>
          </p:cNvPr>
          <p:cNvSpPr>
            <a:spLocks noChangeArrowheads="1"/>
          </p:cNvSpPr>
          <p:nvPr/>
        </p:nvSpPr>
        <p:spPr bwMode="auto">
          <a:xfrm>
            <a:off x="1042988" y="611188"/>
            <a:ext cx="7572375" cy="6413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3200" dirty="0">
                <a:effectLst>
                  <a:outerShdw blurRad="38100" dist="38100" dir="2700000" algn="tl">
                    <a:srgbClr val="C0C0C0"/>
                  </a:outerShdw>
                </a:effectLst>
                <a:latin typeface="+mn-lt"/>
                <a:cs typeface="Arial" charset="0"/>
              </a:rPr>
              <a:t>Mécénat des personnes physiques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9396">
                                            <p:txEl>
                                              <p:pRg st="0" end="0"/>
                                            </p:txEl>
                                          </p:spTgt>
                                        </p:tgtEl>
                                        <p:attrNameLst>
                                          <p:attrName>style.visibility</p:attrName>
                                        </p:attrNameLst>
                                      </p:cBhvr>
                                      <p:to>
                                        <p:strVal val="visible"/>
                                      </p:to>
                                    </p:set>
                                    <p:anim calcmode="lin" valueType="num">
                                      <p:cBhvr additive="base">
                                        <p:cTn id="11" dur="1000" fill="hold"/>
                                        <p:tgtEl>
                                          <p:spTgt spid="5939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9396">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59396">
                                            <p:txEl>
                                              <p:pRg st="2" end="2"/>
                                            </p:txEl>
                                          </p:spTgt>
                                        </p:tgtEl>
                                        <p:attrNameLst>
                                          <p:attrName>style.visibility</p:attrName>
                                        </p:attrNameLst>
                                      </p:cBhvr>
                                      <p:to>
                                        <p:strVal val="visible"/>
                                      </p:to>
                                    </p:set>
                                    <p:anim calcmode="lin" valueType="num">
                                      <p:cBhvr additive="base">
                                        <p:cTn id="16" dur="1000" fill="hold"/>
                                        <p:tgtEl>
                                          <p:spTgt spid="59396">
                                            <p:txEl>
                                              <p:pRg st="2" end="2"/>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593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9396">
                                            <p:txEl>
                                              <p:pRg st="3" end="3"/>
                                            </p:txEl>
                                          </p:spTgt>
                                        </p:tgtEl>
                                        <p:attrNameLst>
                                          <p:attrName>style.visibility</p:attrName>
                                        </p:attrNameLst>
                                      </p:cBhvr>
                                      <p:to>
                                        <p:strVal val="visible"/>
                                      </p:to>
                                    </p:set>
                                    <p:anim calcmode="lin" valueType="num">
                                      <p:cBhvr additive="base">
                                        <p:cTn id="22" dur="1000" fill="hold"/>
                                        <p:tgtEl>
                                          <p:spTgt spid="59396">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593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9396">
                                            <p:txEl>
                                              <p:pRg st="4" end="4"/>
                                            </p:txEl>
                                          </p:spTgt>
                                        </p:tgtEl>
                                        <p:attrNameLst>
                                          <p:attrName>style.visibility</p:attrName>
                                        </p:attrNameLst>
                                      </p:cBhvr>
                                      <p:to>
                                        <p:strVal val="visible"/>
                                      </p:to>
                                    </p:set>
                                    <p:anim calcmode="lin" valueType="num">
                                      <p:cBhvr additive="base">
                                        <p:cTn id="28" dur="1000" fill="hold"/>
                                        <p:tgtEl>
                                          <p:spTgt spid="59396">
                                            <p:txEl>
                                              <p:pRg st="4" end="4"/>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5939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9396">
                                            <p:txEl>
                                              <p:pRg st="5" end="5"/>
                                            </p:txEl>
                                          </p:spTgt>
                                        </p:tgtEl>
                                        <p:attrNameLst>
                                          <p:attrName>style.visibility</p:attrName>
                                        </p:attrNameLst>
                                      </p:cBhvr>
                                      <p:to>
                                        <p:strVal val="visible"/>
                                      </p:to>
                                    </p:set>
                                    <p:anim calcmode="lin" valueType="num">
                                      <p:cBhvr additive="base">
                                        <p:cTn id="34" dur="1000" fill="hold"/>
                                        <p:tgtEl>
                                          <p:spTgt spid="59396">
                                            <p:txEl>
                                              <p:pRg st="5" end="5"/>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5939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9396">
                                            <p:txEl>
                                              <p:pRg st="6" end="6"/>
                                            </p:txEl>
                                          </p:spTgt>
                                        </p:tgtEl>
                                        <p:attrNameLst>
                                          <p:attrName>style.visibility</p:attrName>
                                        </p:attrNameLst>
                                      </p:cBhvr>
                                      <p:to>
                                        <p:strVal val="visible"/>
                                      </p:to>
                                    </p:set>
                                    <p:anim calcmode="lin" valueType="num">
                                      <p:cBhvr additive="base">
                                        <p:cTn id="40" dur="1000" fill="hold"/>
                                        <p:tgtEl>
                                          <p:spTgt spid="59396">
                                            <p:txEl>
                                              <p:pRg st="6" end="6"/>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5939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9396">
                                            <p:txEl>
                                              <p:pRg st="7" end="7"/>
                                            </p:txEl>
                                          </p:spTgt>
                                        </p:tgtEl>
                                        <p:attrNameLst>
                                          <p:attrName>style.visibility</p:attrName>
                                        </p:attrNameLst>
                                      </p:cBhvr>
                                      <p:to>
                                        <p:strVal val="visible"/>
                                      </p:to>
                                    </p:set>
                                    <p:anim calcmode="lin" valueType="num">
                                      <p:cBhvr additive="base">
                                        <p:cTn id="46" dur="1000" fill="hold"/>
                                        <p:tgtEl>
                                          <p:spTgt spid="59396">
                                            <p:txEl>
                                              <p:pRg st="7" end="7"/>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5939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9396">
                                            <p:txEl>
                                              <p:pRg st="9" end="9"/>
                                            </p:txEl>
                                          </p:spTgt>
                                        </p:tgtEl>
                                        <p:attrNameLst>
                                          <p:attrName>style.visibility</p:attrName>
                                        </p:attrNameLst>
                                      </p:cBhvr>
                                      <p:to>
                                        <p:strVal val="visible"/>
                                      </p:to>
                                    </p:set>
                                    <p:anim calcmode="lin" valueType="num">
                                      <p:cBhvr additive="base">
                                        <p:cTn id="52" dur="1000" fill="hold"/>
                                        <p:tgtEl>
                                          <p:spTgt spid="59396">
                                            <p:txEl>
                                              <p:pRg st="9" end="9"/>
                                            </p:txEl>
                                          </p:spTgt>
                                        </p:tgtEl>
                                        <p:attrNameLst>
                                          <p:attrName>ppt_x</p:attrName>
                                        </p:attrNameLst>
                                      </p:cBhvr>
                                      <p:tavLst>
                                        <p:tav tm="0">
                                          <p:val>
                                            <p:strVal val="#ppt_x"/>
                                          </p:val>
                                        </p:tav>
                                        <p:tav tm="100000">
                                          <p:val>
                                            <p:strVal val="#ppt_x"/>
                                          </p:val>
                                        </p:tav>
                                      </p:tavLst>
                                    </p:anim>
                                    <p:anim calcmode="lin" valueType="num">
                                      <p:cBhvr additive="base">
                                        <p:cTn id="53" dur="1000" fill="hold"/>
                                        <p:tgtEl>
                                          <p:spTgt spid="5939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build="p" autoUpdateAnimBg="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id="{12B48C5B-7FD2-23B4-8C20-7D74E4B261DD}"/>
              </a:ext>
            </a:extLst>
          </p:cNvPr>
          <p:cNvSpPr>
            <a:spLocks noChangeArrowheads="1"/>
          </p:cNvSpPr>
          <p:nvPr/>
        </p:nvSpPr>
        <p:spPr bwMode="auto">
          <a:xfrm>
            <a:off x="935038" y="1844675"/>
            <a:ext cx="8064500" cy="3887788"/>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lnSpc>
                <a:spcPct val="90000"/>
              </a:lnSpc>
              <a:spcBef>
                <a:spcPct val="20000"/>
              </a:spcBef>
              <a:spcAft>
                <a:spcPts val="0"/>
              </a:spcAft>
              <a:buClr>
                <a:schemeClr val="accent2"/>
              </a:buClr>
              <a:buSzPct val="80000"/>
              <a:buFont typeface="Wingdings" panose="05000000000000000000" pitchFamily="2" charset="2"/>
              <a:buChar char="l"/>
              <a:defRPr/>
            </a:pPr>
            <a:r>
              <a:rPr lang="fr-FR" dirty="0">
                <a:effectLst>
                  <a:outerShdw blurRad="38100" dist="38100" dir="2700000" algn="tl">
                    <a:srgbClr val="C0C0C0"/>
                  </a:outerShdw>
                </a:effectLst>
              </a:rPr>
              <a:t>Renonciation au remboursement de frais (suite 2)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900" dirty="0"/>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u="sng" dirty="0"/>
              <a:t>Simulation pratique « voiture »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u="sng" dirty="0"/>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dirty="0"/>
              <a:t>	Un bénévole fait </a:t>
            </a:r>
            <a:r>
              <a:rPr lang="fr-FR" sz="2000" b="1" dirty="0">
                <a:effectLst>
                  <a:outerShdw blurRad="38100" dist="38100" dir="2700000" algn="tl">
                    <a:srgbClr val="C0C0C0"/>
                  </a:outerShdw>
                </a:effectLst>
              </a:rPr>
              <a:t>2000 Km</a:t>
            </a:r>
            <a:r>
              <a:rPr lang="fr-FR" sz="1600" dirty="0"/>
              <a:t> par an pour le club.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dirty="0"/>
              <a:t>	Le club rembourse </a:t>
            </a:r>
            <a:r>
              <a:rPr lang="fr-FR" sz="2000" b="1" dirty="0">
                <a:effectLst>
                  <a:outerShdw blurRad="38100" dist="38100" dir="2700000" algn="tl">
                    <a:srgbClr val="C0C0C0"/>
                  </a:outerShdw>
                </a:effectLst>
              </a:rPr>
              <a:t>0,15 € du Km</a:t>
            </a:r>
            <a:r>
              <a:rPr lang="fr-FR" sz="1600" dirty="0"/>
              <a:t>.</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dirty="0"/>
              <a:t>	Avant il se faisait rembourser : </a:t>
            </a:r>
            <a:r>
              <a:rPr lang="fr-FR" sz="2000" b="1" dirty="0">
                <a:effectLst>
                  <a:outerShdw blurRad="38100" dist="38100" dir="2700000" algn="tl">
                    <a:srgbClr val="C0C0C0"/>
                  </a:outerShdw>
                </a:effectLst>
              </a:rPr>
              <a:t>2000 x 0,15 = 300 €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2000" b="1" dirty="0">
              <a:effectLst>
                <a:outerShdw blurRad="38100" dist="38100" dir="2700000" algn="tl">
                  <a:srgbClr val="C0C0C0"/>
                </a:outerShdw>
              </a:effectLst>
            </a:endParaRP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dirty="0"/>
              <a:t>S’il décide de renoncer à ce remboursement et d’en faire don au club, il inscrit sur sa déclaration d’impôts :  </a:t>
            </a:r>
            <a:r>
              <a:rPr lang="fr-FR" sz="2000" b="1" dirty="0">
                <a:effectLst>
                  <a:outerShdw blurRad="38100" dist="38100" dir="2700000" algn="tl">
                    <a:srgbClr val="C0C0C0"/>
                  </a:outerShdw>
                </a:effectLst>
              </a:rPr>
              <a:t>608 € (2000 Km x 0,304 €)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dirty="0"/>
              <a:t>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dirty="0"/>
              <a:t>Il bénéficiera d’une déduction d’impôts de  </a:t>
            </a:r>
            <a:r>
              <a:rPr lang="fr-FR" sz="2000" b="1" dirty="0">
                <a:effectLst>
                  <a:outerShdw blurRad="38100" dist="38100" dir="2700000" algn="tl">
                    <a:srgbClr val="C0C0C0"/>
                  </a:outerShdw>
                </a:effectLst>
              </a:rPr>
              <a:t>608 x 0,66 = 401 €</a:t>
            </a:r>
            <a:endParaRPr lang="fr-FR" sz="1600" dirty="0"/>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dirty="0"/>
          </a:p>
        </p:txBody>
      </p:sp>
      <p:sp>
        <p:nvSpPr>
          <p:cNvPr id="9" name="Rectangle 3">
            <a:extLst>
              <a:ext uri="{FF2B5EF4-FFF2-40B4-BE49-F238E27FC236}">
                <a16:creationId xmlns:a16="http://schemas.microsoft.com/office/drawing/2014/main" id="{3648C709-1CED-2B2F-50BE-2D6863C033D7}"/>
              </a:ext>
            </a:extLst>
          </p:cNvPr>
          <p:cNvSpPr>
            <a:spLocks noChangeArrowheads="1"/>
          </p:cNvSpPr>
          <p:nvPr/>
        </p:nvSpPr>
        <p:spPr bwMode="auto">
          <a:xfrm>
            <a:off x="971550" y="571500"/>
            <a:ext cx="7786688" cy="6667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3200" dirty="0">
                <a:effectLst>
                  <a:outerShdw blurRad="38100" dist="38100" dir="2700000" algn="tl">
                    <a:srgbClr val="FFFFFF"/>
                  </a:outerShdw>
                </a:effectLst>
                <a:latin typeface="+mn-lt"/>
              </a:rPr>
              <a:t>Mécénat des personnes physiques</a:t>
            </a:r>
          </a:p>
        </p:txBody>
      </p:sp>
      <p:sp>
        <p:nvSpPr>
          <p:cNvPr id="36875" name="Text Box 11">
            <a:extLst>
              <a:ext uri="{FF2B5EF4-FFF2-40B4-BE49-F238E27FC236}">
                <a16:creationId xmlns:a16="http://schemas.microsoft.com/office/drawing/2014/main" id="{F8D0D946-29E6-5972-F4A6-7C207BEEDEFF}"/>
              </a:ext>
            </a:extLst>
          </p:cNvPr>
          <p:cNvSpPr txBox="1">
            <a:spLocks noChangeArrowheads="1"/>
          </p:cNvSpPr>
          <p:nvPr/>
        </p:nvSpPr>
        <p:spPr bwMode="auto">
          <a:xfrm>
            <a:off x="1547813" y="5949950"/>
            <a:ext cx="698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sz="1600">
                <a:solidFill>
                  <a:schemeClr val="tx1"/>
                </a:solidFill>
                <a:latin typeface="Calibri" panose="020F0502020204030204" pitchFamily="34" charset="0"/>
              </a:rPr>
              <a:t>Les versements (les dons) sont limitées à 20% du revenu imposable.</a:t>
            </a:r>
            <a:endParaRPr lang="fr-FR" altLang="fr-FR" sz="1600">
              <a:solidFill>
                <a:schemeClr val="bg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 calcmode="lin" valueType="num">
                                      <p:cBhvr additive="base">
                                        <p:cTn id="12" dur="500" fill="hold"/>
                                        <p:tgtEl>
                                          <p:spTgt spid="60420"/>
                                        </p:tgtEl>
                                        <p:attrNameLst>
                                          <p:attrName>ppt_x</p:attrName>
                                        </p:attrNameLst>
                                      </p:cBhvr>
                                      <p:tavLst>
                                        <p:tav tm="0">
                                          <p:val>
                                            <p:strVal val="#ppt_x"/>
                                          </p:val>
                                        </p:tav>
                                        <p:tav tm="100000">
                                          <p:val>
                                            <p:strVal val="#ppt_x"/>
                                          </p:val>
                                        </p:tav>
                                      </p:tavLst>
                                    </p:anim>
                                    <p:anim calcmode="lin" valueType="num">
                                      <p:cBhvr additive="base">
                                        <p:cTn id="13" dur="500" fill="hold"/>
                                        <p:tgtEl>
                                          <p:spTgt spid="6042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6875"/>
                                        </p:tgtEl>
                                        <p:attrNameLst>
                                          <p:attrName>style.visibility</p:attrName>
                                        </p:attrNameLst>
                                      </p:cBhvr>
                                      <p:to>
                                        <p:strVal val="visible"/>
                                      </p:to>
                                    </p:set>
                                    <p:anim calcmode="lin" valueType="num">
                                      <p:cBhvr additive="base">
                                        <p:cTn id="17" dur="500" fill="hold"/>
                                        <p:tgtEl>
                                          <p:spTgt spid="36875"/>
                                        </p:tgtEl>
                                        <p:attrNameLst>
                                          <p:attrName>ppt_x</p:attrName>
                                        </p:attrNameLst>
                                      </p:cBhvr>
                                      <p:tavLst>
                                        <p:tav tm="0">
                                          <p:val>
                                            <p:strVal val="#ppt_x"/>
                                          </p:val>
                                        </p:tav>
                                        <p:tav tm="100000">
                                          <p:val>
                                            <p:strVal val="#ppt_x"/>
                                          </p:val>
                                        </p:tav>
                                      </p:tavLst>
                                    </p:anim>
                                    <p:anim calcmode="lin" valueType="num">
                                      <p:cBhvr additive="base">
                                        <p:cTn id="18"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utoUpdateAnimBg="0"/>
      <p:bldP spid="9" grpId="0"/>
      <p:bldP spid="368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57E08FFE-8D60-59CB-D127-CF8151734CDD}"/>
              </a:ext>
            </a:extLst>
          </p:cNvPr>
          <p:cNvCxnSpPr/>
          <p:nvPr/>
        </p:nvCxnSpPr>
        <p:spPr>
          <a:xfrm>
            <a:off x="2714580" y="1071546"/>
            <a:ext cx="6429420" cy="1588"/>
          </a:xfrm>
          <a:prstGeom prst="line">
            <a:avLst/>
          </a:prstGeom>
          <a:ln w="25400">
            <a:gradFill flip="none" rotWithShape="1">
              <a:gsLst>
                <a:gs pos="34000">
                  <a:schemeClr val="accent2"/>
                </a:gs>
                <a:gs pos="100000">
                  <a:schemeClr val="accent1">
                    <a:tint val="44500"/>
                    <a:satMod val="160000"/>
                  </a:schemeClr>
                </a:gs>
                <a:gs pos="50000">
                  <a:schemeClr val="accent1">
                    <a:tint val="44500"/>
                    <a:satMod val="160000"/>
                  </a:schemeClr>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Rectangle 3">
            <a:extLst>
              <a:ext uri="{FF2B5EF4-FFF2-40B4-BE49-F238E27FC236}">
                <a16:creationId xmlns:a16="http://schemas.microsoft.com/office/drawing/2014/main" id="{CA97D7B4-A1BD-9E67-8317-40C9A08BBD1C}"/>
              </a:ext>
            </a:extLst>
          </p:cNvPr>
          <p:cNvSpPr>
            <a:spLocks noChangeArrowheads="1"/>
          </p:cNvSpPr>
          <p:nvPr/>
        </p:nvSpPr>
        <p:spPr bwMode="auto">
          <a:xfrm>
            <a:off x="960438" y="447675"/>
            <a:ext cx="7843837" cy="6667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3200" dirty="0">
                <a:effectLst>
                  <a:outerShdw blurRad="38100" dist="38100" dir="2700000" algn="tl">
                    <a:srgbClr val="C0C0C0"/>
                  </a:outerShdw>
                </a:effectLst>
                <a:latin typeface="+mn-lt"/>
                <a:cs typeface="Arial" charset="0"/>
              </a:rPr>
              <a:t>Mécénat des personnes physiques</a:t>
            </a:r>
          </a:p>
        </p:txBody>
      </p:sp>
      <p:sp>
        <p:nvSpPr>
          <p:cNvPr id="11" name="Rectangle 4">
            <a:extLst>
              <a:ext uri="{FF2B5EF4-FFF2-40B4-BE49-F238E27FC236}">
                <a16:creationId xmlns:a16="http://schemas.microsoft.com/office/drawing/2014/main" id="{5AEE97D0-FBCC-5579-7B69-998D91B3A6FD}"/>
              </a:ext>
            </a:extLst>
          </p:cNvPr>
          <p:cNvSpPr>
            <a:spLocks noChangeArrowheads="1"/>
          </p:cNvSpPr>
          <p:nvPr/>
        </p:nvSpPr>
        <p:spPr bwMode="auto">
          <a:xfrm>
            <a:off x="468313" y="1700213"/>
            <a:ext cx="8064500" cy="4786312"/>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lnSpc>
                <a:spcPct val="90000"/>
              </a:lnSpc>
              <a:spcBef>
                <a:spcPct val="20000"/>
              </a:spcBef>
              <a:spcAft>
                <a:spcPts val="0"/>
              </a:spcAft>
              <a:buClr>
                <a:schemeClr val="accent2"/>
              </a:buClr>
              <a:buSzPct val="80000"/>
              <a:buFont typeface="Wingdings" panose="05000000000000000000" pitchFamily="2" charset="2"/>
              <a:buChar char="l"/>
              <a:defRPr/>
            </a:pPr>
            <a:r>
              <a:rPr lang="fr-FR">
                <a:effectLst>
                  <a:outerShdw blurRad="38100" dist="38100" dir="2700000" algn="tl">
                    <a:srgbClr val="C0C0C0"/>
                  </a:outerShdw>
                </a:effectLst>
              </a:rPr>
              <a:t>Renonciation au remboursement de frais (suite 3)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900"/>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u="sng"/>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u="sng"/>
              <a:t>Simulation pratique « voiture »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700" u="sng"/>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a:t>	</a:t>
            </a:r>
            <a:endParaRPr lang="fr-FR" sz="700"/>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a:t>Il doit avoir au minimum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a:solidFill>
                <a:schemeClr val="bg1"/>
              </a:solidFill>
            </a:endParaRP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a:solidFill>
                  <a:schemeClr val="bg1"/>
                </a:solidFill>
              </a:rPr>
              <a:t>		</a:t>
            </a:r>
            <a:r>
              <a:rPr lang="fr-FR" sz="2000" b="1">
                <a:effectLst>
                  <a:outerShdw blurRad="38100" dist="38100" dir="2700000" algn="tl">
                    <a:srgbClr val="C0C0C0"/>
                  </a:outerShdw>
                </a:effectLst>
              </a:rPr>
              <a:t>608 x (100/20) = 3 040 € minimum de revenu imposable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2000" b="1">
                <a:effectLst>
                  <a:outerShdw blurRad="38100" dist="38100" dir="2700000" algn="tl">
                    <a:srgbClr val="C0C0C0"/>
                  </a:outerShdw>
                </a:effectLst>
              </a:rPr>
              <a:t>		401 € d’impôts à payer</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b="1"/>
          </a:p>
          <a:p>
            <a:pPr algn="ct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b="1"/>
              <a:t>Pas de contrepartie possible pour ce cas</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b="1"/>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b="1"/>
              <a:t>« Bénéfice » pour le bénévole : </a:t>
            </a:r>
            <a:r>
              <a:rPr lang="fr-FR" sz="1600" b="1">
                <a:effectLst>
                  <a:outerShdw blurRad="38100" dist="38100" dir="2700000" algn="tl">
                    <a:srgbClr val="C0C0C0"/>
                  </a:outerShdw>
                </a:effectLst>
              </a:rPr>
              <a:t>101 €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b="1">
              <a:effectLst>
                <a:outerShdw blurRad="38100" dist="38100" dir="2700000" algn="tl">
                  <a:srgbClr val="C0C0C0"/>
                </a:outerShdw>
              </a:effectLst>
            </a:endParaRP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r>
              <a:rPr lang="fr-FR" sz="1600" b="1"/>
              <a:t>Gain pour l’association : </a:t>
            </a:r>
            <a:r>
              <a:rPr lang="fr-FR" sz="1600" b="1">
                <a:effectLst>
                  <a:outerShdw blurRad="38100" dist="38100" dir="2700000" algn="tl">
                    <a:srgbClr val="C0C0C0"/>
                  </a:outerShdw>
                </a:effectLst>
              </a:rPr>
              <a:t>300 €</a:t>
            </a: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2000" b="1">
              <a:solidFill>
                <a:srgbClr val="FFFF99"/>
              </a:solidFill>
              <a:effectLst>
                <a:outerShdw blurRad="38100" dist="38100" dir="2700000" algn="tl">
                  <a:srgbClr val="C0C0C0"/>
                </a:outerShdw>
              </a:effectLst>
            </a:endParaRPr>
          </a:p>
          <a:p>
            <a:pPr eaLnBrk="1" fontAlgn="auto" hangingPunct="1">
              <a:lnSpc>
                <a:spcPct val="90000"/>
              </a:lnSpc>
              <a:spcBef>
                <a:spcPct val="20000"/>
              </a:spcBef>
              <a:spcAft>
                <a:spcPts val="0"/>
              </a:spcAft>
              <a:buClr>
                <a:schemeClr val="accent2"/>
              </a:buClr>
              <a:buSzPct val="80000"/>
              <a:buFont typeface="Wingdings" panose="05000000000000000000" pitchFamily="2" charset="2"/>
              <a:buNone/>
              <a:defRPr/>
            </a:pPr>
            <a:endParaRPr lang="fr-FR" sz="1600" b="1">
              <a:solidFill>
                <a:schemeClr val="bg1"/>
              </a:solidFill>
            </a:endParaRPr>
          </a:p>
        </p:txBody>
      </p:sp>
      <p:sp>
        <p:nvSpPr>
          <p:cNvPr id="58372" name="Espace réservé du pied de page 8">
            <a:extLst>
              <a:ext uri="{FF2B5EF4-FFF2-40B4-BE49-F238E27FC236}">
                <a16:creationId xmlns:a16="http://schemas.microsoft.com/office/drawing/2014/main" id="{67AB473A-BE09-ECAE-1547-EB7C51207414}"/>
              </a:ext>
            </a:extLst>
          </p:cNvPr>
          <p:cNvSpPr>
            <a:spLocks noGrp="1" noChangeArrowheads="1"/>
          </p:cNvSpPr>
          <p:nvPr>
            <p:ph type="ftr" sz="quarter" idx="11"/>
          </p:nvPr>
        </p:nvSpPr>
        <p:spPr bwMode="auto">
          <a:xfrm>
            <a:off x="2857500" y="6421438"/>
            <a:ext cx="33575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r>
              <a:rPr lang="fr-FR" altLang="fr-FR" sz="1200">
                <a:solidFill>
                  <a:schemeClr val="tx1"/>
                </a:solidFill>
                <a:latin typeface="Calibri" panose="020F0502020204030204" pitchFamily="34" charset="0"/>
                <a:cs typeface="Arial" panose="020B0604020202020204" pitchFamily="34" charset="0"/>
              </a:rPr>
              <a:t>CDOS de la Vienne</a:t>
            </a:r>
          </a:p>
        </p:txBody>
      </p:sp>
      <p:sp>
        <p:nvSpPr>
          <p:cNvPr id="12" name="ZoneTexte 11">
            <a:extLst>
              <a:ext uri="{FF2B5EF4-FFF2-40B4-BE49-F238E27FC236}">
                <a16:creationId xmlns:a16="http://schemas.microsoft.com/office/drawing/2014/main" id="{A5B6431A-4A6B-000F-DD89-F6133F930D8F}"/>
              </a:ext>
            </a:extLst>
          </p:cNvPr>
          <p:cNvSpPr txBox="1"/>
          <p:nvPr/>
        </p:nvSpPr>
        <p:spPr>
          <a:xfrm>
            <a:off x="285750" y="142875"/>
            <a:ext cx="2357438" cy="304800"/>
          </a:xfrm>
          <a:prstGeom prst="rect">
            <a:avLst/>
          </a:prstGeom>
          <a:noFill/>
        </p:spPr>
        <p:txBody>
          <a:bodyPr>
            <a:spAutoFit/>
          </a:bodyPr>
          <a:lstStyle/>
          <a:p>
            <a:pPr eaLnBrk="1" fontAlgn="auto" hangingPunct="1">
              <a:spcBef>
                <a:spcPts val="0"/>
              </a:spcBef>
              <a:spcAft>
                <a:spcPts val="0"/>
              </a:spcAft>
              <a:defRPr/>
            </a:pPr>
            <a:r>
              <a:rPr lang="fr-FR" sz="1400" i="1" dirty="0">
                <a:effectLst>
                  <a:outerShdw blurRad="38100" dist="38100" dir="2700000" algn="tl">
                    <a:srgbClr val="FFFFFF"/>
                  </a:outerShdw>
                </a:effectLst>
                <a:latin typeface="Verdana" pitchFamily="34" charset="0"/>
              </a:rPr>
              <a:t>Partenariat Sportif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17703011-AE19-AC88-AAE2-5FF859BF01E3}"/>
              </a:ext>
            </a:extLst>
          </p:cNvPr>
          <p:cNvSpPr>
            <a:spLocks noChangeArrowheads="1"/>
          </p:cNvSpPr>
          <p:nvPr/>
        </p:nvSpPr>
        <p:spPr bwMode="auto">
          <a:xfrm>
            <a:off x="684213" y="1844675"/>
            <a:ext cx="7772400" cy="1981200"/>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buFont typeface="Wingdings" panose="05000000000000000000" pitchFamily="2" charset="2"/>
              <a:buChar char="l"/>
              <a:defRPr/>
            </a:pPr>
            <a:endParaRPr lang="fr-FR" sz="2000" b="1">
              <a:solidFill>
                <a:schemeClr val="accent2"/>
              </a:solidFill>
              <a:effectLst>
                <a:outerShdw blurRad="38100" dist="38100" dir="2700000" algn="tl">
                  <a:srgbClr val="C0C0C0"/>
                </a:outerShdw>
              </a:effectLst>
              <a:latin typeface="Verdana" panose="020B0604030504040204" pitchFamily="34" charset="0"/>
            </a:endParaRPr>
          </a:p>
        </p:txBody>
      </p:sp>
      <p:cxnSp>
        <p:nvCxnSpPr>
          <p:cNvPr id="9" name="Connecteur droit 8">
            <a:extLst>
              <a:ext uri="{FF2B5EF4-FFF2-40B4-BE49-F238E27FC236}">
                <a16:creationId xmlns:a16="http://schemas.microsoft.com/office/drawing/2014/main" id="{2C5D3B23-F3CC-6AA7-D241-0E167292EEC1}"/>
              </a:ext>
            </a:extLst>
          </p:cNvPr>
          <p:cNvCxnSpPr/>
          <p:nvPr/>
        </p:nvCxnSpPr>
        <p:spPr>
          <a:xfrm>
            <a:off x="2714580" y="1071546"/>
            <a:ext cx="6429420" cy="1588"/>
          </a:xfrm>
          <a:prstGeom prst="line">
            <a:avLst/>
          </a:prstGeom>
          <a:ln w="25400">
            <a:gradFill flip="none" rotWithShape="1">
              <a:gsLst>
                <a:gs pos="34000">
                  <a:schemeClr val="accent2"/>
                </a:gs>
                <a:gs pos="100000">
                  <a:schemeClr val="accent1">
                    <a:tint val="44500"/>
                    <a:satMod val="160000"/>
                  </a:schemeClr>
                </a:gs>
                <a:gs pos="50000">
                  <a:schemeClr val="accent1">
                    <a:tint val="44500"/>
                    <a:satMod val="160000"/>
                  </a:schemeClr>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2B790F9D-3DD8-B100-3E88-B05E383F45EC}"/>
              </a:ext>
            </a:extLst>
          </p:cNvPr>
          <p:cNvSpPr>
            <a:spLocks noChangeArrowheads="1"/>
          </p:cNvSpPr>
          <p:nvPr/>
        </p:nvSpPr>
        <p:spPr bwMode="auto">
          <a:xfrm>
            <a:off x="371475" y="333375"/>
            <a:ext cx="7843838" cy="6667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3200" dirty="0">
                <a:effectLst>
                  <a:outerShdw blurRad="38100" dist="38100" dir="2700000" algn="tl">
                    <a:srgbClr val="C0C0C0"/>
                  </a:outerShdw>
                </a:effectLst>
                <a:latin typeface="+mn-lt"/>
                <a:cs typeface="Arial" charset="0"/>
              </a:rPr>
              <a:t>Mécénat des personnes physiques</a:t>
            </a:r>
          </a:p>
        </p:txBody>
      </p:sp>
      <p:sp>
        <p:nvSpPr>
          <p:cNvPr id="11" name="Rectangle 10">
            <a:extLst>
              <a:ext uri="{FF2B5EF4-FFF2-40B4-BE49-F238E27FC236}">
                <a16:creationId xmlns:a16="http://schemas.microsoft.com/office/drawing/2014/main" id="{F7D2BCC7-BD11-31B0-6155-F48BC17AF298}"/>
              </a:ext>
            </a:extLst>
          </p:cNvPr>
          <p:cNvSpPr/>
          <p:nvPr/>
        </p:nvSpPr>
        <p:spPr>
          <a:xfrm>
            <a:off x="3995738" y="1700213"/>
            <a:ext cx="4572000" cy="3738562"/>
          </a:xfrm>
          <a:prstGeom prst="rect">
            <a:avLst/>
          </a:prstGeom>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FEUILLE DE FRAIS</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 Je soussigné </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(nom et prénom de l’intéressé) </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certifie renoncer au </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remboursement des frais </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ci-dessous et les laisser à </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a:t>l’association en tant que don ».</a:t>
            </a:r>
          </a:p>
          <a:p>
            <a:pPr algn="r" eaLnBrk="1" fontAlgn="auto" hangingPunct="1">
              <a:spcBef>
                <a:spcPct val="20000"/>
              </a:spcBef>
              <a:spcAft>
                <a:spcPts val="0"/>
              </a:spcAft>
              <a:buClr>
                <a:schemeClr val="accent2"/>
              </a:buClr>
              <a:buSzPct val="80000"/>
              <a:buFont typeface="Wingdings" panose="05000000000000000000" pitchFamily="2" charset="2"/>
              <a:buNone/>
              <a:defRPr/>
            </a:pPr>
            <a:endParaRPr lang="fr-F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sz="2000" b="1">
                <a:effectLst>
                  <a:outerShdw blurRad="38100" dist="38100" dir="2700000" algn="tl">
                    <a:srgbClr val="C0C0C0"/>
                  </a:outerShdw>
                </a:effectLst>
              </a:rPr>
              <a:t>+ justificatifs à conserver </a:t>
            </a:r>
          </a:p>
          <a:p>
            <a:pPr algn="r" eaLnBrk="1" fontAlgn="auto" hangingPunct="1">
              <a:spcBef>
                <a:spcPct val="20000"/>
              </a:spcBef>
              <a:spcAft>
                <a:spcPts val="0"/>
              </a:spcAft>
              <a:buClr>
                <a:schemeClr val="accent2"/>
              </a:buClr>
              <a:buSzPct val="80000"/>
              <a:buFont typeface="Wingdings" panose="05000000000000000000" pitchFamily="2" charset="2"/>
              <a:buNone/>
              <a:defRPr/>
            </a:pPr>
            <a:r>
              <a:rPr lang="fr-FR" sz="2000" b="1">
                <a:effectLst>
                  <a:outerShdw blurRad="38100" dist="38100" dir="2700000" algn="tl">
                    <a:srgbClr val="C0C0C0"/>
                  </a:outerShdw>
                </a:effectLst>
              </a:rPr>
              <a:t>par l’association</a:t>
            </a:r>
          </a:p>
          <a:p>
            <a:pPr eaLnBrk="1" fontAlgn="auto" hangingPunct="1">
              <a:spcBef>
                <a:spcPct val="20000"/>
              </a:spcBef>
              <a:spcAft>
                <a:spcPts val="0"/>
              </a:spcAft>
              <a:buClr>
                <a:schemeClr val="accent2"/>
              </a:buClr>
              <a:buSzPct val="80000"/>
              <a:buFont typeface="Wingdings" panose="05000000000000000000" pitchFamily="2" charset="2"/>
              <a:buChar char="l"/>
              <a:defRPr/>
            </a:pPr>
            <a:endParaRPr lang="fr-FR" b="1">
              <a:solidFill>
                <a:srgbClr val="FFFF99"/>
              </a:solidFill>
            </a:endParaRPr>
          </a:p>
        </p:txBody>
      </p:sp>
      <p:sp>
        <p:nvSpPr>
          <p:cNvPr id="60421" name="Espace réservé du pied de page 8">
            <a:extLst>
              <a:ext uri="{FF2B5EF4-FFF2-40B4-BE49-F238E27FC236}">
                <a16:creationId xmlns:a16="http://schemas.microsoft.com/office/drawing/2014/main" id="{FDC91472-F618-0DD0-ADC5-BCA467E2747C}"/>
              </a:ext>
            </a:extLst>
          </p:cNvPr>
          <p:cNvSpPr>
            <a:spLocks noGrp="1" noChangeArrowheads="1"/>
          </p:cNvSpPr>
          <p:nvPr>
            <p:ph type="ftr" sz="quarter" idx="11"/>
          </p:nvPr>
        </p:nvSpPr>
        <p:spPr bwMode="auto">
          <a:xfrm>
            <a:off x="2857500" y="6421438"/>
            <a:ext cx="33575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r>
              <a:rPr lang="fr-FR" altLang="fr-FR" sz="1200">
                <a:solidFill>
                  <a:schemeClr val="tx1"/>
                </a:solidFill>
                <a:latin typeface="Calibri" panose="020F0502020204030204" pitchFamily="34" charset="0"/>
                <a:cs typeface="Arial" panose="020B0604020202020204" pitchFamily="34" charset="0"/>
              </a:rPr>
              <a:t>CDOS de la Vienne</a:t>
            </a:r>
          </a:p>
        </p:txBody>
      </p:sp>
      <p:sp>
        <p:nvSpPr>
          <p:cNvPr id="13" name="ZoneTexte 12">
            <a:extLst>
              <a:ext uri="{FF2B5EF4-FFF2-40B4-BE49-F238E27FC236}">
                <a16:creationId xmlns:a16="http://schemas.microsoft.com/office/drawing/2014/main" id="{FE6C8E04-3EEF-3AEE-0A90-80F6573620BA}"/>
              </a:ext>
            </a:extLst>
          </p:cNvPr>
          <p:cNvSpPr txBox="1"/>
          <p:nvPr/>
        </p:nvSpPr>
        <p:spPr>
          <a:xfrm>
            <a:off x="285750" y="142875"/>
            <a:ext cx="2357438" cy="304800"/>
          </a:xfrm>
          <a:prstGeom prst="rect">
            <a:avLst/>
          </a:prstGeom>
          <a:noFill/>
        </p:spPr>
        <p:txBody>
          <a:bodyPr>
            <a:spAutoFit/>
          </a:bodyPr>
          <a:lstStyle/>
          <a:p>
            <a:pPr eaLnBrk="1" fontAlgn="auto" hangingPunct="1">
              <a:spcBef>
                <a:spcPts val="0"/>
              </a:spcBef>
              <a:spcAft>
                <a:spcPts val="0"/>
              </a:spcAft>
              <a:defRPr/>
            </a:pPr>
            <a:r>
              <a:rPr lang="fr-FR" sz="1400" i="1" dirty="0">
                <a:effectLst>
                  <a:outerShdw blurRad="38100" dist="38100" dir="2700000" algn="tl">
                    <a:srgbClr val="FFFFFF"/>
                  </a:outerShdw>
                </a:effectLst>
                <a:latin typeface="Verdana" pitchFamily="34" charset="0"/>
              </a:rPr>
              <a:t>Partenariat Sportif</a:t>
            </a:r>
          </a:p>
        </p:txBody>
      </p:sp>
      <p:pic>
        <p:nvPicPr>
          <p:cNvPr id="60423" name="Picture 10" descr="D:\Documents and Settings\Gaëlle - CDOS 86\Bureau\Cerfa.jpg">
            <a:extLst>
              <a:ext uri="{FF2B5EF4-FFF2-40B4-BE49-F238E27FC236}">
                <a16:creationId xmlns:a16="http://schemas.microsoft.com/office/drawing/2014/main" id="{1648B508-532A-0A7B-454E-E73E11A90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143000"/>
            <a:ext cx="43576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62468"/>
                                        </p:tgtEl>
                                        <p:attrNameLst>
                                          <p:attrName>style.visibility</p:attrName>
                                        </p:attrNameLst>
                                      </p:cBhvr>
                                      <p:to>
                                        <p:strVal val="visible"/>
                                      </p:to>
                                    </p:set>
                                    <p:anim calcmode="lin" valueType="num">
                                      <p:cBhvr additive="base">
                                        <p:cTn id="12" dur="500" fill="hold"/>
                                        <p:tgtEl>
                                          <p:spTgt spid="62468"/>
                                        </p:tgtEl>
                                        <p:attrNameLst>
                                          <p:attrName>ppt_x</p:attrName>
                                        </p:attrNameLst>
                                      </p:cBhvr>
                                      <p:tavLst>
                                        <p:tav tm="0">
                                          <p:val>
                                            <p:strVal val="#ppt_x"/>
                                          </p:val>
                                        </p:tav>
                                        <p:tav tm="100000">
                                          <p:val>
                                            <p:strVal val="#ppt_x"/>
                                          </p:val>
                                        </p:tav>
                                      </p:tavLst>
                                    </p:anim>
                                    <p:anim calcmode="lin" valueType="num">
                                      <p:cBhvr additive="base">
                                        <p:cTn id="13"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utoUpdateAnimBg="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17703011-AE19-AC88-AAE2-5FF859BF01E3}"/>
              </a:ext>
            </a:extLst>
          </p:cNvPr>
          <p:cNvSpPr>
            <a:spLocks noChangeArrowheads="1"/>
          </p:cNvSpPr>
          <p:nvPr/>
        </p:nvSpPr>
        <p:spPr bwMode="auto">
          <a:xfrm>
            <a:off x="684213" y="1844675"/>
            <a:ext cx="7772400" cy="1981200"/>
          </a:xfrm>
          <a:prstGeom prst="rect">
            <a:avLst/>
          </a:prstGeom>
          <a:noFill/>
          <a:ln w="9525">
            <a:noFill/>
            <a:miter lim="800000"/>
            <a:headEnd/>
            <a:tailEnd/>
          </a:ln>
          <a:effectLst/>
        </p:spPr>
        <p:txBody>
          <a:bodyPr lIns="92075" tIns="46038" rIns="92075" bIns="46038"/>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buFont typeface="Wingdings" panose="05000000000000000000" pitchFamily="2" charset="2"/>
              <a:buChar char="l"/>
              <a:defRPr/>
            </a:pPr>
            <a:endParaRPr lang="fr-FR" sz="2000" b="1">
              <a:solidFill>
                <a:schemeClr val="accent2"/>
              </a:solidFill>
              <a:effectLst>
                <a:outerShdw blurRad="38100" dist="38100" dir="2700000" algn="tl">
                  <a:srgbClr val="C0C0C0"/>
                </a:outerShdw>
              </a:effectLst>
              <a:latin typeface="Verdana" panose="020B0604030504040204" pitchFamily="34" charset="0"/>
            </a:endParaRPr>
          </a:p>
        </p:txBody>
      </p:sp>
      <p:cxnSp>
        <p:nvCxnSpPr>
          <p:cNvPr id="9" name="Connecteur droit 8">
            <a:extLst>
              <a:ext uri="{FF2B5EF4-FFF2-40B4-BE49-F238E27FC236}">
                <a16:creationId xmlns:a16="http://schemas.microsoft.com/office/drawing/2014/main" id="{2C5D3B23-F3CC-6AA7-D241-0E167292EEC1}"/>
              </a:ext>
            </a:extLst>
          </p:cNvPr>
          <p:cNvCxnSpPr/>
          <p:nvPr/>
        </p:nvCxnSpPr>
        <p:spPr>
          <a:xfrm>
            <a:off x="2714580" y="1071546"/>
            <a:ext cx="6429420" cy="1588"/>
          </a:xfrm>
          <a:prstGeom prst="line">
            <a:avLst/>
          </a:prstGeom>
          <a:ln w="25400">
            <a:gradFill flip="none" rotWithShape="1">
              <a:gsLst>
                <a:gs pos="34000">
                  <a:schemeClr val="accent2"/>
                </a:gs>
                <a:gs pos="100000">
                  <a:schemeClr val="accent1">
                    <a:tint val="44500"/>
                    <a:satMod val="160000"/>
                  </a:schemeClr>
                </a:gs>
                <a:gs pos="50000">
                  <a:schemeClr val="accent1">
                    <a:tint val="44500"/>
                    <a:satMod val="160000"/>
                  </a:schemeClr>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2B790F9D-3DD8-B100-3E88-B05E383F45EC}"/>
              </a:ext>
            </a:extLst>
          </p:cNvPr>
          <p:cNvSpPr>
            <a:spLocks noChangeArrowheads="1"/>
          </p:cNvSpPr>
          <p:nvPr/>
        </p:nvSpPr>
        <p:spPr bwMode="auto">
          <a:xfrm>
            <a:off x="371475" y="333375"/>
            <a:ext cx="7843838" cy="666750"/>
          </a:xfrm>
          <a:prstGeom prst="rect">
            <a:avLst/>
          </a:prstGeom>
          <a:noFill/>
          <a:ln w="9525">
            <a:noFill/>
            <a:miter lim="800000"/>
            <a:headEnd/>
            <a:tailEnd/>
          </a:ln>
          <a:effectLst/>
        </p:spPr>
        <p:txBody>
          <a:bodyPr lIns="92075" tIns="46038" rIns="92075" bIns="46038" anchor="b"/>
          <a:lstStyle/>
          <a:p>
            <a:pPr algn="r" eaLnBrk="1" fontAlgn="auto" hangingPunct="1">
              <a:spcBef>
                <a:spcPts val="0"/>
              </a:spcBef>
              <a:spcAft>
                <a:spcPts val="0"/>
              </a:spcAft>
              <a:defRPr/>
            </a:pPr>
            <a:r>
              <a:rPr lang="fr-FR" sz="2400" dirty="0">
                <a:effectLst>
                  <a:outerShdw blurRad="38100" dist="38100" dir="2700000" algn="tl">
                    <a:srgbClr val="C0C0C0"/>
                  </a:outerShdw>
                </a:effectLst>
                <a:latin typeface="+mn-lt"/>
                <a:cs typeface="Arial" charset="0"/>
              </a:rPr>
              <a:t>OBLIGATION DE DÉCLARATION DES DONS REÇUS</a:t>
            </a:r>
          </a:p>
        </p:txBody>
      </p:sp>
      <p:sp>
        <p:nvSpPr>
          <p:cNvPr id="11" name="Rectangle 10">
            <a:extLst>
              <a:ext uri="{FF2B5EF4-FFF2-40B4-BE49-F238E27FC236}">
                <a16:creationId xmlns:a16="http://schemas.microsoft.com/office/drawing/2014/main" id="{F7D2BCC7-BD11-31B0-6155-F48BC17AF298}"/>
              </a:ext>
            </a:extLst>
          </p:cNvPr>
          <p:cNvSpPr/>
          <p:nvPr/>
        </p:nvSpPr>
        <p:spPr>
          <a:xfrm>
            <a:off x="2339752" y="3163943"/>
            <a:ext cx="6304756" cy="3656386"/>
          </a:xfrm>
          <a:prstGeom prst="rect">
            <a:avLst/>
          </a:prstGeom>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DEPUIS 2021 OBLIGATION DE DÉCLARATION DES DONS REÇUS SUR LA PLATEFORME DÉMARCHES SIMPLIFIÉES </a:t>
            </a: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dirty="0"/>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hlinkClick r:id="rId3"/>
              </a:rPr>
              <a:t>https://www.demarches-simplifiees.fr/commencer/declaration-des-dons</a:t>
            </a:r>
            <a:endParaRPr lang="fr-FR" dirty="0"/>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dirty="0"/>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MONTANT DES DONS </a:t>
            </a:r>
          </a:p>
          <a:p>
            <a:pPr eaLnBrk="1" fontAlgn="auto" hangingPunct="1">
              <a:spcBef>
                <a:spcPct val="20000"/>
              </a:spcBef>
              <a:spcAft>
                <a:spcPts val="0"/>
              </a:spcAft>
              <a:buClr>
                <a:schemeClr val="accent2"/>
              </a:buClr>
              <a:buSzPct val="80000"/>
              <a:buFont typeface="Wingdings" panose="05000000000000000000" pitchFamily="2" charset="2"/>
              <a:buNone/>
              <a:defRPr/>
            </a:pPr>
            <a:r>
              <a:rPr lang="fr-FR" dirty="0"/>
              <a:t>NOMBRE DE REÇUS DÉLIVRÉS </a:t>
            </a: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sz="2000" b="1" dirty="0">
              <a:effectLst>
                <a:outerShdw blurRad="38100" dist="38100" dir="2700000" algn="tl">
                  <a:srgbClr val="C0C0C0"/>
                </a:outerShdw>
              </a:effectLst>
            </a:endParaRPr>
          </a:p>
          <a:p>
            <a:pPr eaLnBrk="1" fontAlgn="auto" hangingPunct="1">
              <a:spcBef>
                <a:spcPct val="20000"/>
              </a:spcBef>
              <a:spcAft>
                <a:spcPts val="0"/>
              </a:spcAft>
              <a:buClr>
                <a:schemeClr val="accent2"/>
              </a:buClr>
              <a:buSzPct val="80000"/>
              <a:buFont typeface="Wingdings" panose="05000000000000000000" pitchFamily="2" charset="2"/>
              <a:buNone/>
              <a:defRPr/>
            </a:pPr>
            <a:endParaRPr lang="fr-FR" sz="2000" b="1" dirty="0">
              <a:effectLst>
                <a:outerShdw blurRad="38100" dist="38100" dir="2700000" algn="tl">
                  <a:srgbClr val="C0C0C0"/>
                </a:outerShdw>
              </a:effectLst>
            </a:endParaRPr>
          </a:p>
          <a:p>
            <a:pPr eaLnBrk="1" fontAlgn="auto" hangingPunct="1">
              <a:spcBef>
                <a:spcPct val="20000"/>
              </a:spcBef>
              <a:spcAft>
                <a:spcPts val="0"/>
              </a:spcAft>
              <a:buClr>
                <a:schemeClr val="accent2"/>
              </a:buClr>
              <a:buSzPct val="80000"/>
              <a:buFont typeface="Wingdings" panose="05000000000000000000" pitchFamily="2" charset="2"/>
              <a:buChar char="l"/>
              <a:defRPr/>
            </a:pPr>
            <a:endParaRPr lang="fr-FR" b="1" dirty="0">
              <a:solidFill>
                <a:srgbClr val="FFFF99"/>
              </a:solidFill>
            </a:endParaRPr>
          </a:p>
        </p:txBody>
      </p:sp>
      <p:sp>
        <p:nvSpPr>
          <p:cNvPr id="60421" name="Espace réservé du pied de page 8">
            <a:extLst>
              <a:ext uri="{FF2B5EF4-FFF2-40B4-BE49-F238E27FC236}">
                <a16:creationId xmlns:a16="http://schemas.microsoft.com/office/drawing/2014/main" id="{FDC91472-F618-0DD0-ADC5-BCA467E2747C}"/>
              </a:ext>
            </a:extLst>
          </p:cNvPr>
          <p:cNvSpPr>
            <a:spLocks noGrp="1" noChangeArrowheads="1"/>
          </p:cNvSpPr>
          <p:nvPr>
            <p:ph type="ftr" sz="quarter" idx="11"/>
          </p:nvPr>
        </p:nvSpPr>
        <p:spPr bwMode="auto">
          <a:xfrm>
            <a:off x="2857500" y="6421438"/>
            <a:ext cx="33575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r>
              <a:rPr lang="fr-FR" altLang="fr-FR" sz="1200">
                <a:solidFill>
                  <a:schemeClr val="tx1"/>
                </a:solidFill>
                <a:latin typeface="Calibri" panose="020F0502020204030204" pitchFamily="34" charset="0"/>
                <a:cs typeface="Arial" panose="020B0604020202020204" pitchFamily="34" charset="0"/>
              </a:rPr>
              <a:t>CDOS de la Vienne</a:t>
            </a:r>
          </a:p>
        </p:txBody>
      </p:sp>
      <p:sp>
        <p:nvSpPr>
          <p:cNvPr id="13" name="ZoneTexte 12">
            <a:extLst>
              <a:ext uri="{FF2B5EF4-FFF2-40B4-BE49-F238E27FC236}">
                <a16:creationId xmlns:a16="http://schemas.microsoft.com/office/drawing/2014/main" id="{FE6C8E04-3EEF-3AEE-0A90-80F6573620BA}"/>
              </a:ext>
            </a:extLst>
          </p:cNvPr>
          <p:cNvSpPr txBox="1"/>
          <p:nvPr/>
        </p:nvSpPr>
        <p:spPr>
          <a:xfrm>
            <a:off x="285750" y="142875"/>
            <a:ext cx="2357438" cy="304800"/>
          </a:xfrm>
          <a:prstGeom prst="rect">
            <a:avLst/>
          </a:prstGeom>
          <a:noFill/>
        </p:spPr>
        <p:txBody>
          <a:bodyPr>
            <a:spAutoFit/>
          </a:bodyPr>
          <a:lstStyle/>
          <a:p>
            <a:pPr eaLnBrk="1" fontAlgn="auto" hangingPunct="1">
              <a:spcBef>
                <a:spcPts val="0"/>
              </a:spcBef>
              <a:spcAft>
                <a:spcPts val="0"/>
              </a:spcAft>
              <a:defRPr/>
            </a:pPr>
            <a:r>
              <a:rPr lang="fr-FR" sz="1400" i="1" dirty="0">
                <a:effectLst>
                  <a:outerShdw blurRad="38100" dist="38100" dir="2700000" algn="tl">
                    <a:srgbClr val="FFFFFF"/>
                  </a:outerShdw>
                </a:effectLst>
                <a:latin typeface="Verdana" pitchFamily="34" charset="0"/>
              </a:rPr>
              <a:t>Partenariat Sportif</a:t>
            </a:r>
          </a:p>
        </p:txBody>
      </p:sp>
    </p:spTree>
    <p:extLst>
      <p:ext uri="{BB962C8B-B14F-4D97-AF65-F5344CB8AC3E}">
        <p14:creationId xmlns:p14="http://schemas.microsoft.com/office/powerpoint/2010/main" val="2588525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62468"/>
                                        </p:tgtEl>
                                        <p:attrNameLst>
                                          <p:attrName>style.visibility</p:attrName>
                                        </p:attrNameLst>
                                      </p:cBhvr>
                                      <p:to>
                                        <p:strVal val="visible"/>
                                      </p:to>
                                    </p:set>
                                    <p:anim calcmode="lin" valueType="num">
                                      <p:cBhvr additive="base">
                                        <p:cTn id="12" dur="500" fill="hold"/>
                                        <p:tgtEl>
                                          <p:spTgt spid="62468"/>
                                        </p:tgtEl>
                                        <p:attrNameLst>
                                          <p:attrName>ppt_x</p:attrName>
                                        </p:attrNameLst>
                                      </p:cBhvr>
                                      <p:tavLst>
                                        <p:tav tm="0">
                                          <p:val>
                                            <p:strVal val="#ppt_x"/>
                                          </p:val>
                                        </p:tav>
                                        <p:tav tm="100000">
                                          <p:val>
                                            <p:strVal val="#ppt_x"/>
                                          </p:val>
                                        </p:tav>
                                      </p:tavLst>
                                    </p:anim>
                                    <p:anim calcmode="lin" valueType="num">
                                      <p:cBhvr additive="base">
                                        <p:cTn id="13"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utoUpdateAnimBg="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ZoneTexte 1">
            <a:extLst>
              <a:ext uri="{FF2B5EF4-FFF2-40B4-BE49-F238E27FC236}">
                <a16:creationId xmlns:a16="http://schemas.microsoft.com/office/drawing/2014/main" id="{F5F8A94B-1F88-2538-419C-5A4C6C6326F2}"/>
              </a:ext>
            </a:extLst>
          </p:cNvPr>
          <p:cNvSpPr txBox="1">
            <a:spLocks noChangeArrowheads="1"/>
          </p:cNvSpPr>
          <p:nvPr/>
        </p:nvSpPr>
        <p:spPr bwMode="auto">
          <a:xfrm>
            <a:off x="3419475" y="2843213"/>
            <a:ext cx="6048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sz="3200" b="1">
                <a:solidFill>
                  <a:schemeClr val="tx1"/>
                </a:solidFill>
                <a:latin typeface="Arial" panose="020B0604020202020204" pitchFamily="34" charset="0"/>
              </a:rPr>
              <a:t>Le sponsoring Participatif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0EB20D86-4FAA-DB63-E125-B4E0A27B0091}"/>
              </a:ext>
            </a:extLst>
          </p:cNvPr>
          <p:cNvSpPr/>
          <p:nvPr/>
        </p:nvSpPr>
        <p:spPr>
          <a:xfrm>
            <a:off x="739775" y="2092325"/>
            <a:ext cx="7594600" cy="2514600"/>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sp>
        <p:nvSpPr>
          <p:cNvPr id="4" name="Rectangle 3">
            <a:extLst>
              <a:ext uri="{FF2B5EF4-FFF2-40B4-BE49-F238E27FC236}">
                <a16:creationId xmlns:a16="http://schemas.microsoft.com/office/drawing/2014/main" id="{EFAB85C0-3269-EE64-309D-1941DA255E09}"/>
              </a:ext>
            </a:extLst>
          </p:cNvPr>
          <p:cNvSpPr/>
          <p:nvPr/>
        </p:nvSpPr>
        <p:spPr>
          <a:xfrm>
            <a:off x="739775" y="1093788"/>
            <a:ext cx="7594600" cy="998537"/>
          </a:xfrm>
          <a:prstGeom prst="rect">
            <a:avLst/>
          </a:prstGeom>
          <a:solidFill>
            <a:srgbClr val="3499D8"/>
          </a:solidFill>
          <a:ln>
            <a:solidFill>
              <a:srgbClr val="3499D8"/>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fr-CA" sz="2400" dirty="0">
                <a:latin typeface="Avenir Book"/>
                <a:cs typeface="Avenir Book"/>
              </a:rPr>
              <a:t>Programme de sponsoring participatif </a:t>
            </a:r>
          </a:p>
          <a:p>
            <a:pPr eaLnBrk="1" fontAlgn="auto" hangingPunct="1">
              <a:spcBef>
                <a:spcPts val="0"/>
              </a:spcBef>
              <a:spcAft>
                <a:spcPts val="0"/>
              </a:spcAft>
              <a:defRPr/>
            </a:pPr>
            <a:r>
              <a:rPr lang="fr-CA" sz="2000" dirty="0">
                <a:latin typeface="Avenir Book"/>
                <a:cs typeface="Avenir Book"/>
              </a:rPr>
              <a:t>du mouvement sportif et olympique </a:t>
            </a:r>
          </a:p>
        </p:txBody>
      </p:sp>
      <p:sp>
        <p:nvSpPr>
          <p:cNvPr id="63491" name="Espace réservé du numéro de diapositive 33">
            <a:extLst>
              <a:ext uri="{FF2B5EF4-FFF2-40B4-BE49-F238E27FC236}">
                <a16:creationId xmlns:a16="http://schemas.microsoft.com/office/drawing/2014/main" id="{72F09718-9C26-9B01-E916-F43F92D8A7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71AAD53F-7DFB-9749-8749-8CE4A84A1504}" type="slidenum">
              <a:rPr lang="fr-CA" altLang="fr-FR" sz="1200" smtClean="0">
                <a:solidFill>
                  <a:srgbClr val="898989"/>
                </a:solidFill>
                <a:latin typeface="Calibri" panose="020F0502020204030204" pitchFamily="34" charset="0"/>
              </a:rPr>
              <a:pPr>
                <a:spcBef>
                  <a:spcPct val="0"/>
                </a:spcBef>
                <a:buClrTx/>
                <a:buFontTx/>
                <a:buNone/>
              </a:pPr>
              <a:t>37</a:t>
            </a:fld>
            <a:endParaRPr lang="fr-CA" altLang="fr-FR" sz="1200">
              <a:solidFill>
                <a:srgbClr val="898989"/>
              </a:solidFill>
              <a:latin typeface="Calibri" panose="020F0502020204030204" pitchFamily="34" charset="0"/>
            </a:endParaRPr>
          </a:p>
        </p:txBody>
      </p:sp>
      <p:sp>
        <p:nvSpPr>
          <p:cNvPr id="36" name="Rectangle 35">
            <a:extLst>
              <a:ext uri="{FF2B5EF4-FFF2-40B4-BE49-F238E27FC236}">
                <a16:creationId xmlns:a16="http://schemas.microsoft.com/office/drawing/2014/main" id="{78663CB3-ADC9-541E-C065-603394E34617}"/>
              </a:ext>
            </a:extLst>
          </p:cNvPr>
          <p:cNvSpPr/>
          <p:nvPr/>
        </p:nvSpPr>
        <p:spPr>
          <a:xfrm>
            <a:off x="8334375" y="6356350"/>
            <a:ext cx="458788" cy="3651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pic>
        <p:nvPicPr>
          <p:cNvPr id="63493" name="Image 31" descr="logo-sponsoplus-horizontal.png">
            <a:extLst>
              <a:ext uri="{FF2B5EF4-FFF2-40B4-BE49-F238E27FC236}">
                <a16:creationId xmlns:a16="http://schemas.microsoft.com/office/drawing/2014/main" id="{86B01503-DF04-955C-529D-DB0869D20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538" y="1616075"/>
            <a:ext cx="1225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E3F22C3D-B245-A6C8-1B49-C36DCF383861}"/>
              </a:ext>
            </a:extLst>
          </p:cNvPr>
          <p:cNvSpPr txBox="1"/>
          <p:nvPr/>
        </p:nvSpPr>
        <p:spPr>
          <a:xfrm>
            <a:off x="739775" y="2508250"/>
            <a:ext cx="3967163" cy="1384300"/>
          </a:xfrm>
          <a:prstGeom prst="rect">
            <a:avLst/>
          </a:prstGeom>
          <a:solidFill>
            <a:schemeClr val="bg1">
              <a:lumMod val="95000"/>
            </a:schemeClr>
          </a:solidFill>
        </p:spPr>
        <p:txBody>
          <a:bodyPr wrap="none">
            <a:spAutoFit/>
          </a:bodyPr>
          <a:lstStyle/>
          <a:p>
            <a:pPr eaLnBrk="1" fontAlgn="auto" hangingPunct="1">
              <a:spcBef>
                <a:spcPts val="0"/>
              </a:spcBef>
              <a:spcAft>
                <a:spcPts val="0"/>
              </a:spcAft>
              <a:defRPr/>
            </a:pPr>
            <a:r>
              <a:rPr lang="fr-CA" sz="2400" b="1" dirty="0">
                <a:solidFill>
                  <a:srgbClr val="3499D8"/>
                </a:solidFill>
                <a:latin typeface="Avenir Book"/>
                <a:cs typeface="Avenir Book"/>
              </a:rPr>
              <a:t>Financez votre club </a:t>
            </a:r>
          </a:p>
          <a:p>
            <a:pPr eaLnBrk="1" fontAlgn="auto" hangingPunct="1">
              <a:spcBef>
                <a:spcPts val="0"/>
              </a:spcBef>
              <a:spcAft>
                <a:spcPts val="0"/>
              </a:spcAft>
              <a:defRPr/>
            </a:pPr>
            <a:r>
              <a:rPr lang="fr-CA" sz="2000" b="1" dirty="0">
                <a:solidFill>
                  <a:srgbClr val="3499D8"/>
                </a:solidFill>
                <a:latin typeface="Avenir Book"/>
                <a:cs typeface="Avenir Book"/>
              </a:rPr>
              <a:t>grâce aux achats de vos licenciés </a:t>
            </a:r>
          </a:p>
          <a:p>
            <a:pPr eaLnBrk="1" fontAlgn="auto" hangingPunct="1">
              <a:spcBef>
                <a:spcPts val="0"/>
              </a:spcBef>
              <a:spcAft>
                <a:spcPts val="0"/>
              </a:spcAft>
              <a:defRPr/>
            </a:pPr>
            <a:endParaRPr lang="fr-CA" sz="2000" b="1" dirty="0">
              <a:solidFill>
                <a:srgbClr val="3499D8"/>
              </a:solidFill>
              <a:latin typeface="Avenir Book"/>
              <a:cs typeface="Avenir Book"/>
            </a:endParaRPr>
          </a:p>
          <a:p>
            <a:pPr eaLnBrk="1" fontAlgn="auto" hangingPunct="1">
              <a:spcBef>
                <a:spcPts val="0"/>
              </a:spcBef>
              <a:spcAft>
                <a:spcPts val="0"/>
              </a:spcAft>
              <a:defRPr/>
            </a:pPr>
            <a:r>
              <a:rPr lang="fr-CA" sz="2000" b="1" dirty="0">
                <a:solidFill>
                  <a:srgbClr val="3499D8"/>
                </a:solidFill>
                <a:latin typeface="Avenir Book"/>
                <a:cs typeface="Avenir Book"/>
              </a:rPr>
              <a:t>Il suffisait (presque) d’y penser !</a:t>
            </a:r>
            <a:endParaRPr lang="fr-CA" sz="2000" dirty="0">
              <a:solidFill>
                <a:srgbClr val="3499D8"/>
              </a:solidFill>
              <a:latin typeface="Avenir Book"/>
              <a:cs typeface="Avenir Book"/>
            </a:endParaRPr>
          </a:p>
        </p:txBody>
      </p:sp>
      <p:pic>
        <p:nvPicPr>
          <p:cNvPr id="63495" name="Image 49" descr="logo-cdos-84-vaucluse.png">
            <a:extLst>
              <a:ext uri="{FF2B5EF4-FFF2-40B4-BE49-F238E27FC236}">
                <a16:creationId xmlns:a16="http://schemas.microsoft.com/office/drawing/2014/main" id="{79497930-8987-B926-069B-7CE83482A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5" y="5253038"/>
            <a:ext cx="433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Image 50" descr="logo-cdos-13-bouches-du-rhone.png">
            <a:extLst>
              <a:ext uri="{FF2B5EF4-FFF2-40B4-BE49-F238E27FC236}">
                <a16:creationId xmlns:a16="http://schemas.microsoft.com/office/drawing/2014/main" id="{3F64372B-2949-9267-3E76-EE3E2C32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5237163"/>
            <a:ext cx="271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Image 53" descr="logo-cdos-83-var.jpg">
            <a:extLst>
              <a:ext uri="{FF2B5EF4-FFF2-40B4-BE49-F238E27FC236}">
                <a16:creationId xmlns:a16="http://schemas.microsoft.com/office/drawing/2014/main" id="{D55819B5-20F0-1DD4-B27A-AD5C71C31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6213" y="5218113"/>
            <a:ext cx="4175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Image 59" descr="logo-cdos-05-hautes-alpes.png">
            <a:extLst>
              <a:ext uri="{FF2B5EF4-FFF2-40B4-BE49-F238E27FC236}">
                <a16:creationId xmlns:a16="http://schemas.microsoft.com/office/drawing/2014/main" id="{A2A90B8F-5BA5-1D48-CF8A-D31E120193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25" y="5253038"/>
            <a:ext cx="433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Image 62" descr="logo-cdos-04-alpes-de-haute-provence.png">
            <a:extLst>
              <a:ext uri="{FF2B5EF4-FFF2-40B4-BE49-F238E27FC236}">
                <a16:creationId xmlns:a16="http://schemas.microsoft.com/office/drawing/2014/main" id="{DF149BAE-FF5E-DE55-569E-55D4E8E21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5688" y="52530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Image 63" descr="logo-cros-alsace.png">
            <a:extLst>
              <a:ext uri="{FF2B5EF4-FFF2-40B4-BE49-F238E27FC236}">
                <a16:creationId xmlns:a16="http://schemas.microsoft.com/office/drawing/2014/main" id="{47FC7AE4-5682-789B-48D1-BC49CC2F3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3863" y="4721225"/>
            <a:ext cx="296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Image 64" descr="logo-cros-champagne-ardenne.png">
            <a:extLst>
              <a:ext uri="{FF2B5EF4-FFF2-40B4-BE49-F238E27FC236}">
                <a16:creationId xmlns:a16="http://schemas.microsoft.com/office/drawing/2014/main" id="{494020F4-CC23-AEE4-40AA-9A3C54BC2D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6063" y="5253038"/>
            <a:ext cx="2746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Image 65" descr="logo-cros-lorraine.png">
            <a:extLst>
              <a:ext uri="{FF2B5EF4-FFF2-40B4-BE49-F238E27FC236}">
                <a16:creationId xmlns:a16="http://schemas.microsoft.com/office/drawing/2014/main" id="{D9B3CC14-793B-B6BC-57FA-97071A6D8F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2688" y="4730750"/>
            <a:ext cx="300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Image 67" descr="logo-cros-poitou-charentes.png">
            <a:extLst>
              <a:ext uri="{FF2B5EF4-FFF2-40B4-BE49-F238E27FC236}">
                <a16:creationId xmlns:a16="http://schemas.microsoft.com/office/drawing/2014/main" id="{EC8CA8FC-83B2-E622-3FCF-5DD87DE582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2913" y="4743450"/>
            <a:ext cx="288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Image 76" descr="logo-cros-limousin.png">
            <a:extLst>
              <a:ext uri="{FF2B5EF4-FFF2-40B4-BE49-F238E27FC236}">
                <a16:creationId xmlns:a16="http://schemas.microsoft.com/office/drawing/2014/main" id="{EF9C7609-F553-A76C-93F0-3617DF93A6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6313" y="4718050"/>
            <a:ext cx="3190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Image 78" descr="logo-cros-aquitaine.png">
            <a:extLst>
              <a:ext uri="{FF2B5EF4-FFF2-40B4-BE49-F238E27FC236}">
                <a16:creationId xmlns:a16="http://schemas.microsoft.com/office/drawing/2014/main" id="{1A67A02C-71E5-8EF7-A2AE-562E3CBF3A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300" y="4711700"/>
            <a:ext cx="311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Image 82" descr="logo-cros-languedoc-roussillon.png">
            <a:extLst>
              <a:ext uri="{FF2B5EF4-FFF2-40B4-BE49-F238E27FC236}">
                <a16:creationId xmlns:a16="http://schemas.microsoft.com/office/drawing/2014/main" id="{C1E7DB85-8E7E-FB70-5AF1-1A373CC33E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7563" y="5221288"/>
            <a:ext cx="3095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Image 83" descr="logo-cros-provence-alpes.png">
            <a:extLst>
              <a:ext uri="{FF2B5EF4-FFF2-40B4-BE49-F238E27FC236}">
                <a16:creationId xmlns:a16="http://schemas.microsoft.com/office/drawing/2014/main" id="{FD5B2C65-8024-65D5-A6CD-CDCC274762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25813" y="5237163"/>
            <a:ext cx="296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Image 84" descr="logo-cdos-08-ardennes.png">
            <a:extLst>
              <a:ext uri="{FF2B5EF4-FFF2-40B4-BE49-F238E27FC236}">
                <a16:creationId xmlns:a16="http://schemas.microsoft.com/office/drawing/2014/main" id="{784D4587-7193-2E86-6086-6458814DFB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2913" y="5216525"/>
            <a:ext cx="282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Image 85" descr="logo-cdos-10-aube.png">
            <a:extLst>
              <a:ext uri="{FF2B5EF4-FFF2-40B4-BE49-F238E27FC236}">
                <a16:creationId xmlns:a16="http://schemas.microsoft.com/office/drawing/2014/main" id="{EF1488BE-FD36-CE1E-B05E-44B2D5AC7A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11438" y="5200650"/>
            <a:ext cx="3206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Image 86" descr="logo-cdos-51-marne.jpeg">
            <a:extLst>
              <a:ext uri="{FF2B5EF4-FFF2-40B4-BE49-F238E27FC236}">
                <a16:creationId xmlns:a16="http://schemas.microsoft.com/office/drawing/2014/main" id="{C15A175F-B4F1-D4AD-CAB8-ED418D3166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81188" y="5216525"/>
            <a:ext cx="295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Image 87" descr="logo-cdos-52-haute-marne.png">
            <a:extLst>
              <a:ext uri="{FF2B5EF4-FFF2-40B4-BE49-F238E27FC236}">
                <a16:creationId xmlns:a16="http://schemas.microsoft.com/office/drawing/2014/main" id="{3DD4F912-B0EE-447E-F797-3A11CEA9ED9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59013" y="5203825"/>
            <a:ext cx="33178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2" name="Image 88" descr="logo-cdos-54-meurthe-et-moselle.png">
            <a:extLst>
              <a:ext uri="{FF2B5EF4-FFF2-40B4-BE49-F238E27FC236}">
                <a16:creationId xmlns:a16="http://schemas.microsoft.com/office/drawing/2014/main" id="{3163C40C-4E3C-2796-A59E-F6E4C0517E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00963" y="4730750"/>
            <a:ext cx="2794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Image 89" descr="logo-cdos-55-meuse.jpeg">
            <a:extLst>
              <a:ext uri="{FF2B5EF4-FFF2-40B4-BE49-F238E27FC236}">
                <a16:creationId xmlns:a16="http://schemas.microsoft.com/office/drawing/2014/main" id="{A2767257-9C5B-8D88-9253-96DF92FC3A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38925" y="4740275"/>
            <a:ext cx="269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Image 90" descr="logo-cdos-57-moselle.png">
            <a:extLst>
              <a:ext uri="{FF2B5EF4-FFF2-40B4-BE49-F238E27FC236}">
                <a16:creationId xmlns:a16="http://schemas.microsoft.com/office/drawing/2014/main" id="{496566DE-6D03-6C7B-FE74-E4427482239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42188" y="4719638"/>
            <a:ext cx="2857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Image 91" descr="logo-cdos-67-bas-rhin.png">
            <a:extLst>
              <a:ext uri="{FF2B5EF4-FFF2-40B4-BE49-F238E27FC236}">
                <a16:creationId xmlns:a16="http://schemas.microsoft.com/office/drawing/2014/main" id="{ABE9D6B9-5441-78DE-CD7D-C9528BD3AB6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9300" y="5218113"/>
            <a:ext cx="2841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6" name="Image 92" descr="logo-cdos-67-haut-rhin.jpeg">
            <a:extLst>
              <a:ext uri="{FF2B5EF4-FFF2-40B4-BE49-F238E27FC236}">
                <a16:creationId xmlns:a16="http://schemas.microsoft.com/office/drawing/2014/main" id="{3759DC84-FCF3-BA83-D432-3B77EB76AA7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19188" y="5232400"/>
            <a:ext cx="2841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7" name="Image 93" descr="logo-cdos-88-vosges.png">
            <a:extLst>
              <a:ext uri="{FF2B5EF4-FFF2-40B4-BE49-F238E27FC236}">
                <a16:creationId xmlns:a16="http://schemas.microsoft.com/office/drawing/2014/main" id="{1095E3DA-58FC-A0EF-DC5C-FCE63DE6A4A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89763" y="4708525"/>
            <a:ext cx="2889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8" name="Image 94" descr="logo-cdos-16-charente.png">
            <a:extLst>
              <a:ext uri="{FF2B5EF4-FFF2-40B4-BE49-F238E27FC236}">
                <a16:creationId xmlns:a16="http://schemas.microsoft.com/office/drawing/2014/main" id="{D98166B1-0F67-943C-3478-F357F12A68B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27400" y="4725988"/>
            <a:ext cx="30956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Image 95" descr="logo-cdos-17-charente-maritime.png">
            <a:extLst>
              <a:ext uri="{FF2B5EF4-FFF2-40B4-BE49-F238E27FC236}">
                <a16:creationId xmlns:a16="http://schemas.microsoft.com/office/drawing/2014/main" id="{845F8B1E-B50C-ACE8-14CC-CCA4F5A3A70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92525" y="4730750"/>
            <a:ext cx="2952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Image 96" descr="logo-cdos-19-corrèze.png">
            <a:extLst>
              <a:ext uri="{FF2B5EF4-FFF2-40B4-BE49-F238E27FC236}">
                <a16:creationId xmlns:a16="http://schemas.microsoft.com/office/drawing/2014/main" id="{A008A143-EF10-D88C-8B85-5BD6DDB9F63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57788" y="4724400"/>
            <a:ext cx="3032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Image 97" descr="logo-cdos-23-creuse_RVB.jpg">
            <a:extLst>
              <a:ext uri="{FF2B5EF4-FFF2-40B4-BE49-F238E27FC236}">
                <a16:creationId xmlns:a16="http://schemas.microsoft.com/office/drawing/2014/main" id="{DE10228C-973B-6008-355B-63E8CFE4696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903913" y="4714875"/>
            <a:ext cx="288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Image 98" descr="logo-cdos-24-dordogne.png">
            <a:extLst>
              <a:ext uri="{FF2B5EF4-FFF2-40B4-BE49-F238E27FC236}">
                <a16:creationId xmlns:a16="http://schemas.microsoft.com/office/drawing/2014/main" id="{EEE42E63-B2AB-BA15-04F5-9D549916F0D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11438" y="4721225"/>
            <a:ext cx="3190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Image 99" descr="logo-cdos-33-gironde_RVB.jpg">
            <a:extLst>
              <a:ext uri="{FF2B5EF4-FFF2-40B4-BE49-F238E27FC236}">
                <a16:creationId xmlns:a16="http://schemas.microsoft.com/office/drawing/2014/main" id="{399D78E2-39D9-1B19-F596-F3F3FBA4BC5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59013" y="4718050"/>
            <a:ext cx="293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4" name="Image 100" descr="logo-cdos-40-landes.png">
            <a:extLst>
              <a:ext uri="{FF2B5EF4-FFF2-40B4-BE49-F238E27FC236}">
                <a16:creationId xmlns:a16="http://schemas.microsoft.com/office/drawing/2014/main" id="{C2449073-1940-1B5E-FD9D-2ABB803A031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16063" y="4716463"/>
            <a:ext cx="307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5" name="Image 101" descr="logo-cdos-47-lot-et-garonne.png">
            <a:extLst>
              <a:ext uri="{FF2B5EF4-FFF2-40B4-BE49-F238E27FC236}">
                <a16:creationId xmlns:a16="http://schemas.microsoft.com/office/drawing/2014/main" id="{51AD0024-8A26-A3CC-38B8-C2F62D3D710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881188" y="4718050"/>
            <a:ext cx="3111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6" name="Image 102" descr="logo-cdos-64-pyrenees-atlantiques.png">
            <a:extLst>
              <a:ext uri="{FF2B5EF4-FFF2-40B4-BE49-F238E27FC236}">
                <a16:creationId xmlns:a16="http://schemas.microsoft.com/office/drawing/2014/main" id="{30165192-FDBA-76E1-5EAA-C7B278CB16F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19188" y="4719638"/>
            <a:ext cx="3317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7" name="Image 103" descr="logo-cdos-79-deux-sèvres.png">
            <a:extLst>
              <a:ext uri="{FF2B5EF4-FFF2-40B4-BE49-F238E27FC236}">
                <a16:creationId xmlns:a16="http://schemas.microsoft.com/office/drawing/2014/main" id="{7C1C33D9-39DD-FBD7-A29E-6671D6B660A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37013" y="4721225"/>
            <a:ext cx="3349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8" name="Image 104" descr="logo-cdos-86-vienne_RVB.jpg">
            <a:extLst>
              <a:ext uri="{FF2B5EF4-FFF2-40B4-BE49-F238E27FC236}">
                <a16:creationId xmlns:a16="http://schemas.microsoft.com/office/drawing/2014/main" id="{CF337FB0-5041-2503-75AE-3A470143DE5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27538" y="4718050"/>
            <a:ext cx="288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9" name="Image 105" descr="logo-cdos-87-haute-vienne.png">
            <a:extLst>
              <a:ext uri="{FF2B5EF4-FFF2-40B4-BE49-F238E27FC236}">
                <a16:creationId xmlns:a16="http://schemas.microsoft.com/office/drawing/2014/main" id="{69B87BE3-5390-329D-7FA0-6F73CC467F3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495925" y="4714875"/>
            <a:ext cx="368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0" name="Image 106" descr="logo-cdos-09-ariege.png">
            <a:extLst>
              <a:ext uri="{FF2B5EF4-FFF2-40B4-BE49-F238E27FC236}">
                <a16:creationId xmlns:a16="http://schemas.microsoft.com/office/drawing/2014/main" id="{217125B6-F7A3-A890-88DD-2861FD1E87C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269038" y="5205413"/>
            <a:ext cx="29368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1" name="Image 107" descr="logo-cdos-11-aude.png">
            <a:extLst>
              <a:ext uri="{FF2B5EF4-FFF2-40B4-BE49-F238E27FC236}">
                <a16:creationId xmlns:a16="http://schemas.microsoft.com/office/drawing/2014/main" id="{9F5BF499-612F-B5D4-1EBB-7717CE4E1E30}"/>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34163" y="5226050"/>
            <a:ext cx="2778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2" name="Image 108" descr="logo-cdos-12-aveyron.png">
            <a:extLst>
              <a:ext uri="{FF2B5EF4-FFF2-40B4-BE49-F238E27FC236}">
                <a16:creationId xmlns:a16="http://schemas.microsoft.com/office/drawing/2014/main" id="{E6C4DDAC-38DD-0C38-DFB7-5731001B509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983413" y="5195888"/>
            <a:ext cx="298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3" name="Image 109" descr="logo-cdos-30-gard.jpeg">
            <a:extLst>
              <a:ext uri="{FF2B5EF4-FFF2-40B4-BE49-F238E27FC236}">
                <a16:creationId xmlns:a16="http://schemas.microsoft.com/office/drawing/2014/main" id="{A7CBBD0C-3240-02A1-87B0-6E1D8CA28AF2}"/>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331075" y="5211763"/>
            <a:ext cx="3063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4" name="Image 110" descr="logo-cdos-34-hérault.png">
            <a:extLst>
              <a:ext uri="{FF2B5EF4-FFF2-40B4-BE49-F238E27FC236}">
                <a16:creationId xmlns:a16="http://schemas.microsoft.com/office/drawing/2014/main" id="{D07DA064-6A12-CC8B-F3E5-CA2FB96EF4A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693025" y="5181600"/>
            <a:ext cx="2936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5" name="Image 111" descr="logo-cdos-46-lot.jpeg">
            <a:extLst>
              <a:ext uri="{FF2B5EF4-FFF2-40B4-BE49-F238E27FC236}">
                <a16:creationId xmlns:a16="http://schemas.microsoft.com/office/drawing/2014/main" id="{CDEEBCAD-0F36-F9B1-8C9E-961308B4C2E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050213" y="5189538"/>
            <a:ext cx="2841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6" name="Image 112" descr="logo-cdos-06-alpes-maritimes.jpg">
            <a:extLst>
              <a:ext uri="{FF2B5EF4-FFF2-40B4-BE49-F238E27FC236}">
                <a16:creationId xmlns:a16="http://schemas.microsoft.com/office/drawing/2014/main" id="{3497284A-51FE-FB71-E972-6FEF894675B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716463" y="5208588"/>
            <a:ext cx="441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7" name="Image 113" descr="Capture d’écran 2017-09-16 à 09.49.06.png">
            <a:extLst>
              <a:ext uri="{FF2B5EF4-FFF2-40B4-BE49-F238E27FC236}">
                <a16:creationId xmlns:a16="http://schemas.microsoft.com/office/drawing/2014/main" id="{709E1F5B-A885-1181-E1A1-BC111FFD825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54063" y="4702175"/>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8" name="Image 114" descr="Capture d’écran 2017-09-16 à 09.49.06.png">
            <a:extLst>
              <a:ext uri="{FF2B5EF4-FFF2-40B4-BE49-F238E27FC236}">
                <a16:creationId xmlns:a16="http://schemas.microsoft.com/office/drawing/2014/main" id="{DCD9BD5C-8FB3-781D-B0CF-8FC2675AFE5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135063" y="4711700"/>
            <a:ext cx="3032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39" name="Image 115" descr="Capture d’écran 2017-09-16 à 09.49.06.png">
            <a:extLst>
              <a:ext uri="{FF2B5EF4-FFF2-40B4-BE49-F238E27FC236}">
                <a16:creationId xmlns:a16="http://schemas.microsoft.com/office/drawing/2014/main" id="{500C656B-50FF-C883-2D55-264FA3FEBDB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14475" y="4711700"/>
            <a:ext cx="3016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0" name="Image 116" descr="Capture d’écran 2017-09-16 à 09.49.06.png">
            <a:extLst>
              <a:ext uri="{FF2B5EF4-FFF2-40B4-BE49-F238E27FC236}">
                <a16:creationId xmlns:a16="http://schemas.microsoft.com/office/drawing/2014/main" id="{DC8CC7F4-A7BB-C384-8FB4-88E8F9F665A3}"/>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879600" y="4702175"/>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1" name="Image 117" descr="Capture d’écran 2017-09-16 à 09.49.06.png">
            <a:extLst>
              <a:ext uri="{FF2B5EF4-FFF2-40B4-BE49-F238E27FC236}">
                <a16:creationId xmlns:a16="http://schemas.microsoft.com/office/drawing/2014/main" id="{0103FF48-4F55-9EC7-0E67-1DB67CFDF293}"/>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51075" y="4718050"/>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2" name="Image 118" descr="Capture d’écran 2017-09-16 à 09.49.06.png">
            <a:extLst>
              <a:ext uri="{FF2B5EF4-FFF2-40B4-BE49-F238E27FC236}">
                <a16:creationId xmlns:a16="http://schemas.microsoft.com/office/drawing/2014/main" id="{8D9CE7C0-3252-1EF9-089C-FFE62D62D81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614613" y="4718050"/>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3" name="Image 119" descr="Capture d’écran 2017-09-16 à 09.49.06.png">
            <a:extLst>
              <a:ext uri="{FF2B5EF4-FFF2-40B4-BE49-F238E27FC236}">
                <a16:creationId xmlns:a16="http://schemas.microsoft.com/office/drawing/2014/main" id="{7D782441-F363-8E3D-9594-859B60E7E607}"/>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76563" y="4711700"/>
            <a:ext cx="3016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4" name="Image 120" descr="Capture d’écran 2017-09-16 à 09.49.06.png">
            <a:extLst>
              <a:ext uri="{FF2B5EF4-FFF2-40B4-BE49-F238E27FC236}">
                <a16:creationId xmlns:a16="http://schemas.microsoft.com/office/drawing/2014/main" id="{5CF12844-FC8A-2EBD-C7AA-F462AEE59D7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33750" y="4719638"/>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5" name="Image 121" descr="Capture d’écran 2017-09-16 à 09.49.06.png">
            <a:extLst>
              <a:ext uri="{FF2B5EF4-FFF2-40B4-BE49-F238E27FC236}">
                <a16:creationId xmlns:a16="http://schemas.microsoft.com/office/drawing/2014/main" id="{E41FE968-BC15-A45A-A2EC-8DD1CA0CC9EC}"/>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689350" y="4716463"/>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6" name="Image 122" descr="Capture d’écran 2017-09-16 à 09.49.06.png">
            <a:extLst>
              <a:ext uri="{FF2B5EF4-FFF2-40B4-BE49-F238E27FC236}">
                <a16:creationId xmlns:a16="http://schemas.microsoft.com/office/drawing/2014/main" id="{431069B5-FA2C-4969-08D8-7C1FA2FF509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054475" y="4716463"/>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7" name="Image 123" descr="Capture d’écran 2017-09-16 à 09.49.06.png">
            <a:extLst>
              <a:ext uri="{FF2B5EF4-FFF2-40B4-BE49-F238E27FC236}">
                <a16:creationId xmlns:a16="http://schemas.microsoft.com/office/drawing/2014/main" id="{CD343115-A3D5-22FF-056D-D5D4A4A1D74C}"/>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418013" y="471646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8" name="Image 124" descr="Capture d’écran 2017-09-16 à 09.49.06.png">
            <a:extLst>
              <a:ext uri="{FF2B5EF4-FFF2-40B4-BE49-F238E27FC236}">
                <a16:creationId xmlns:a16="http://schemas.microsoft.com/office/drawing/2014/main" id="{282068E2-5B18-5F83-510A-680F6ACB166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792663" y="4711700"/>
            <a:ext cx="3032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49" name="Image 125" descr="Capture d’écran 2017-09-16 à 09.49.06.png">
            <a:extLst>
              <a:ext uri="{FF2B5EF4-FFF2-40B4-BE49-F238E27FC236}">
                <a16:creationId xmlns:a16="http://schemas.microsoft.com/office/drawing/2014/main" id="{BB88F0CA-E105-1EE1-2D8C-4B17CC6A419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157788" y="4702175"/>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0" name="Image 126" descr="Capture d’écran 2017-09-16 à 09.49.06.png">
            <a:extLst>
              <a:ext uri="{FF2B5EF4-FFF2-40B4-BE49-F238E27FC236}">
                <a16:creationId xmlns:a16="http://schemas.microsoft.com/office/drawing/2014/main" id="{96E63091-D93C-9207-9770-8F93C8CEFFB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522913" y="4702175"/>
            <a:ext cx="3032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1" name="Image 127" descr="Capture d’écran 2017-09-16 à 09.49.06.png">
            <a:extLst>
              <a:ext uri="{FF2B5EF4-FFF2-40B4-BE49-F238E27FC236}">
                <a16:creationId xmlns:a16="http://schemas.microsoft.com/office/drawing/2014/main" id="{336E25DC-79B6-17BF-072B-5DC64E73E54B}"/>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903913" y="4700588"/>
            <a:ext cx="30321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2" name="Image 128" descr="Capture d’écran 2017-09-16 à 09.49.06.png">
            <a:extLst>
              <a:ext uri="{FF2B5EF4-FFF2-40B4-BE49-F238E27FC236}">
                <a16:creationId xmlns:a16="http://schemas.microsoft.com/office/drawing/2014/main" id="{3B341893-6F42-1C6E-19A8-5C28D152032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261100" y="4700588"/>
            <a:ext cx="3016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3" name="Image 129" descr="Capture d’écran 2017-09-16 à 09.49.06.png">
            <a:extLst>
              <a:ext uri="{FF2B5EF4-FFF2-40B4-BE49-F238E27FC236}">
                <a16:creationId xmlns:a16="http://schemas.microsoft.com/office/drawing/2014/main" id="{2F0B05CB-D265-5D1D-4A2D-372C1A8312C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624638" y="4702175"/>
            <a:ext cx="3016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4" name="Image 130" descr="Capture d’écran 2017-09-16 à 09.49.06.png">
            <a:extLst>
              <a:ext uri="{FF2B5EF4-FFF2-40B4-BE49-F238E27FC236}">
                <a16:creationId xmlns:a16="http://schemas.microsoft.com/office/drawing/2014/main" id="{BAB27A0E-3245-ECB0-30CD-B79787099E8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983413" y="4700588"/>
            <a:ext cx="3016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5" name="Image 131" descr="Capture d’écran 2017-09-16 à 09.49.06.png">
            <a:extLst>
              <a:ext uri="{FF2B5EF4-FFF2-40B4-BE49-F238E27FC236}">
                <a16:creationId xmlns:a16="http://schemas.microsoft.com/office/drawing/2014/main" id="{B325B1E0-F17E-0347-BC56-2972D158F66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332663" y="4700588"/>
            <a:ext cx="30321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6" name="Image 132" descr="Capture d’écran 2017-09-16 à 09.49.06.png">
            <a:extLst>
              <a:ext uri="{FF2B5EF4-FFF2-40B4-BE49-F238E27FC236}">
                <a16:creationId xmlns:a16="http://schemas.microsoft.com/office/drawing/2014/main" id="{212776E1-FBB3-B8C6-F821-48309E51602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688263" y="4700588"/>
            <a:ext cx="3016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7" name="Image 133" descr="Capture d’écran 2017-09-16 à 09.49.06.png">
            <a:extLst>
              <a:ext uri="{FF2B5EF4-FFF2-40B4-BE49-F238E27FC236}">
                <a16:creationId xmlns:a16="http://schemas.microsoft.com/office/drawing/2014/main" id="{9801309B-81FF-744B-AF28-6D33C8E5C823}"/>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037513" y="4702175"/>
            <a:ext cx="3032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8" name="Image 134" descr="Capture d’écran 2017-09-16 à 09.49.06.png">
            <a:extLst>
              <a:ext uri="{FF2B5EF4-FFF2-40B4-BE49-F238E27FC236}">
                <a16:creationId xmlns:a16="http://schemas.microsoft.com/office/drawing/2014/main" id="{0C9A6071-0E6F-5F38-4033-4E37EFA284E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42950" y="5219700"/>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59" name="Image 135" descr="Capture d’écran 2017-09-16 à 09.49.06.png">
            <a:extLst>
              <a:ext uri="{FF2B5EF4-FFF2-40B4-BE49-F238E27FC236}">
                <a16:creationId xmlns:a16="http://schemas.microsoft.com/office/drawing/2014/main" id="{287606C5-FDEE-022B-2D3C-6B7D837CDFE1}"/>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112838" y="5219700"/>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0" name="Image 136" descr="Capture d’écran 2017-09-16 à 09.49.06.png">
            <a:extLst>
              <a:ext uri="{FF2B5EF4-FFF2-40B4-BE49-F238E27FC236}">
                <a16:creationId xmlns:a16="http://schemas.microsoft.com/office/drawing/2014/main" id="{DD619158-5083-C5BC-3F44-4FC0DF8D5F35}"/>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04950" y="5219700"/>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1" name="Image 137" descr="Capture d’écran 2017-09-16 à 09.49.06.png">
            <a:extLst>
              <a:ext uri="{FF2B5EF4-FFF2-40B4-BE49-F238E27FC236}">
                <a16:creationId xmlns:a16="http://schemas.microsoft.com/office/drawing/2014/main" id="{3CBFEB8B-819D-CBD8-3153-F90BBDF44EE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874838" y="5219700"/>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2" name="Image 138" descr="Capture d’écran 2017-09-16 à 09.49.06.png">
            <a:extLst>
              <a:ext uri="{FF2B5EF4-FFF2-40B4-BE49-F238E27FC236}">
                <a16:creationId xmlns:a16="http://schemas.microsoft.com/office/drawing/2014/main" id="{1199730C-1D08-33BD-067D-A077D7161405}"/>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81238" y="5219700"/>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3" name="Image 139" descr="Capture d’écran 2017-09-16 à 09.49.06.png">
            <a:extLst>
              <a:ext uri="{FF2B5EF4-FFF2-40B4-BE49-F238E27FC236}">
                <a16:creationId xmlns:a16="http://schemas.microsoft.com/office/drawing/2014/main" id="{87E0B67F-A436-2A2C-64CF-48F9D6835BF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620963" y="5219700"/>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4" name="Image 140" descr="Capture d’écran 2017-09-16 à 09.49.06.png">
            <a:extLst>
              <a:ext uri="{FF2B5EF4-FFF2-40B4-BE49-F238E27FC236}">
                <a16:creationId xmlns:a16="http://schemas.microsoft.com/office/drawing/2014/main" id="{A74EF364-05F8-11E1-859D-C1ADBFA78443}"/>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76563" y="5219700"/>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5" name="Image 141" descr="Capture d’écran 2017-09-16 à 09.49.06.png">
            <a:extLst>
              <a:ext uri="{FF2B5EF4-FFF2-40B4-BE49-F238E27FC236}">
                <a16:creationId xmlns:a16="http://schemas.microsoft.com/office/drawing/2014/main" id="{E5E590E6-CE11-1CC7-3237-66506CC4EFA1}"/>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327400" y="5219700"/>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6" name="Image 142" descr="Capture d’écran 2017-09-16 à 09.49.06.png">
            <a:extLst>
              <a:ext uri="{FF2B5EF4-FFF2-40B4-BE49-F238E27FC236}">
                <a16:creationId xmlns:a16="http://schemas.microsoft.com/office/drawing/2014/main" id="{8C96799B-2C1D-229E-D56F-078BC18056D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662363" y="5218113"/>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7" name="Image 143" descr="Capture d’écran 2017-09-16 à 09.49.06.png">
            <a:extLst>
              <a:ext uri="{FF2B5EF4-FFF2-40B4-BE49-F238E27FC236}">
                <a16:creationId xmlns:a16="http://schemas.microsoft.com/office/drawing/2014/main" id="{C8C4DDA8-6B80-D811-891F-A93650D7DFF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048125" y="5218113"/>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8" name="Image 144" descr="Capture d’écran 2017-09-16 à 09.49.06.png">
            <a:extLst>
              <a:ext uri="{FF2B5EF4-FFF2-40B4-BE49-F238E27FC236}">
                <a16:creationId xmlns:a16="http://schemas.microsoft.com/office/drawing/2014/main" id="{CCCE659A-7943-4688-530E-CE09075B040D}"/>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418013"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69" name="Image 145" descr="Capture d’écran 2017-09-16 à 09.49.06.png">
            <a:extLst>
              <a:ext uri="{FF2B5EF4-FFF2-40B4-BE49-F238E27FC236}">
                <a16:creationId xmlns:a16="http://schemas.microsoft.com/office/drawing/2014/main" id="{E7640346-A508-4561-C9E6-94CB3EC777FB}"/>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783138"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0" name="Image 146" descr="Capture d’écran 2017-09-16 à 09.49.06.png">
            <a:extLst>
              <a:ext uri="{FF2B5EF4-FFF2-40B4-BE49-F238E27FC236}">
                <a16:creationId xmlns:a16="http://schemas.microsoft.com/office/drawing/2014/main" id="{B33105BF-B7E9-C4F6-BDC8-BFA4A4F76387}"/>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167313"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1" name="Image 147" descr="Capture d’écran 2017-09-16 à 09.49.06.png">
            <a:extLst>
              <a:ext uri="{FF2B5EF4-FFF2-40B4-BE49-F238E27FC236}">
                <a16:creationId xmlns:a16="http://schemas.microsoft.com/office/drawing/2014/main" id="{DF0A8773-E1B9-B072-A565-BF8CBA72E0D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530850" y="5218113"/>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2" name="Image 148" descr="Capture d’écran 2017-09-16 à 09.49.06.png">
            <a:extLst>
              <a:ext uri="{FF2B5EF4-FFF2-40B4-BE49-F238E27FC236}">
                <a16:creationId xmlns:a16="http://schemas.microsoft.com/office/drawing/2014/main" id="{B249D744-705F-8271-DE3D-309DC017BFB1}"/>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899150" y="5218113"/>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3" name="Image 149" descr="Capture d’écran 2017-09-16 à 09.49.06.png">
            <a:extLst>
              <a:ext uri="{FF2B5EF4-FFF2-40B4-BE49-F238E27FC236}">
                <a16:creationId xmlns:a16="http://schemas.microsoft.com/office/drawing/2014/main" id="{E21354DD-46DA-B205-A201-EFAFB376DE73}"/>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259513"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4" name="Image 150" descr="Capture d’écran 2017-09-16 à 09.49.06.png">
            <a:extLst>
              <a:ext uri="{FF2B5EF4-FFF2-40B4-BE49-F238E27FC236}">
                <a16:creationId xmlns:a16="http://schemas.microsoft.com/office/drawing/2014/main" id="{D270B293-461D-F91F-AC04-13C0F94E312B}"/>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621463"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5" name="Image 151" descr="Capture d’écran 2017-09-16 à 09.49.06.png">
            <a:extLst>
              <a:ext uri="{FF2B5EF4-FFF2-40B4-BE49-F238E27FC236}">
                <a16:creationId xmlns:a16="http://schemas.microsoft.com/office/drawing/2014/main" id="{B1B57F0A-DB58-D7D4-8991-D37E426E2B2A}"/>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980238" y="5218113"/>
            <a:ext cx="301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6" name="Image 152" descr="Capture d’écran 2017-09-16 à 09.49.06.png">
            <a:extLst>
              <a:ext uri="{FF2B5EF4-FFF2-40B4-BE49-F238E27FC236}">
                <a16:creationId xmlns:a16="http://schemas.microsoft.com/office/drawing/2014/main" id="{4EB86869-7470-9165-EE0E-528DCF39284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332663"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7" name="Image 153" descr="Capture d’écran 2017-09-16 à 09.49.06.png">
            <a:extLst>
              <a:ext uri="{FF2B5EF4-FFF2-40B4-BE49-F238E27FC236}">
                <a16:creationId xmlns:a16="http://schemas.microsoft.com/office/drawing/2014/main" id="{AE048085-1420-E2E7-E8FE-F8396D88104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683500" y="5218113"/>
            <a:ext cx="30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78" name="Image 154" descr="Capture d’écran 2017-09-16 à 09.49.06.png">
            <a:extLst>
              <a:ext uri="{FF2B5EF4-FFF2-40B4-BE49-F238E27FC236}">
                <a16:creationId xmlns:a16="http://schemas.microsoft.com/office/drawing/2014/main" id="{9574B529-0BED-5575-6930-417E2F6B7CA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043863" y="5218113"/>
            <a:ext cx="30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ce réservé du numéro de diapositive 16">
            <a:extLst>
              <a:ext uri="{FF2B5EF4-FFF2-40B4-BE49-F238E27FC236}">
                <a16:creationId xmlns:a16="http://schemas.microsoft.com/office/drawing/2014/main" id="{9DAB5856-FD92-23C9-B3E3-0881B1EE57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D450731E-F09A-F647-8A24-B4FF8279B1D4}" type="slidenum">
              <a:rPr lang="fr-CA" altLang="fr-FR" sz="1200" smtClean="0">
                <a:solidFill>
                  <a:srgbClr val="898989"/>
                </a:solidFill>
                <a:latin typeface="Calibri" panose="020F0502020204030204" pitchFamily="34" charset="0"/>
              </a:rPr>
              <a:pPr>
                <a:spcBef>
                  <a:spcPct val="0"/>
                </a:spcBef>
                <a:buClrTx/>
                <a:buFontTx/>
                <a:buNone/>
              </a:pPr>
              <a:t>38</a:t>
            </a:fld>
            <a:endParaRPr lang="fr-CA" altLang="fr-FR" sz="1200">
              <a:solidFill>
                <a:srgbClr val="898989"/>
              </a:solidFill>
              <a:latin typeface="Calibri" panose="020F0502020204030204" pitchFamily="34" charset="0"/>
            </a:endParaRPr>
          </a:p>
        </p:txBody>
      </p:sp>
      <p:sp>
        <p:nvSpPr>
          <p:cNvPr id="8" name="Rectangle 7">
            <a:extLst>
              <a:ext uri="{FF2B5EF4-FFF2-40B4-BE49-F238E27FC236}">
                <a16:creationId xmlns:a16="http://schemas.microsoft.com/office/drawing/2014/main" id="{0C52EAA4-50B0-5194-FFA0-2A4CD37505A9}"/>
              </a:ext>
            </a:extLst>
          </p:cNvPr>
          <p:cNvSpPr/>
          <p:nvPr/>
        </p:nvSpPr>
        <p:spPr>
          <a:xfrm>
            <a:off x="0" y="0"/>
            <a:ext cx="9144000" cy="998538"/>
          </a:xfrm>
          <a:prstGeom prst="rect">
            <a:avLst/>
          </a:prstGeom>
          <a:solidFill>
            <a:srgbClr val="3499D8"/>
          </a:solidFill>
          <a:ln>
            <a:solidFill>
              <a:srgbClr val="3499D8"/>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fr-CA" sz="2400" dirty="0">
                <a:latin typeface="Avenir Book"/>
                <a:cs typeface="Avenir Book"/>
              </a:rPr>
              <a:t>	Le sponsoring participatif, c’est quoi ? </a:t>
            </a:r>
          </a:p>
        </p:txBody>
      </p:sp>
      <p:pic>
        <p:nvPicPr>
          <p:cNvPr id="64515" name="Image 18" descr="logo-sponsoplus-horizontal.png">
            <a:extLst>
              <a:ext uri="{FF2B5EF4-FFF2-40B4-BE49-F238E27FC236}">
                <a16:creationId xmlns:a16="http://schemas.microsoft.com/office/drawing/2014/main" id="{1E253C8F-20D7-302B-38A1-E426D136D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038" y="398463"/>
            <a:ext cx="12239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DDB29B2C-0D1B-6711-6B77-5580838F905E}"/>
              </a:ext>
            </a:extLst>
          </p:cNvPr>
          <p:cNvSpPr txBox="1"/>
          <p:nvPr/>
        </p:nvSpPr>
        <p:spPr>
          <a:xfrm>
            <a:off x="249238" y="1274763"/>
            <a:ext cx="8686800" cy="522287"/>
          </a:xfrm>
          <a:prstGeom prst="rect">
            <a:avLst/>
          </a:prstGeom>
          <a:noFill/>
        </p:spPr>
        <p:txBody>
          <a:bodyPr>
            <a:spAutoFit/>
          </a:bodyPr>
          <a:lstStyle/>
          <a:p>
            <a:pPr algn="just" eaLnBrk="1" fontAlgn="auto" hangingPunct="1">
              <a:spcBef>
                <a:spcPts val="0"/>
              </a:spcBef>
              <a:spcAft>
                <a:spcPts val="0"/>
              </a:spcAft>
              <a:defRPr/>
            </a:pPr>
            <a:r>
              <a:rPr lang="fr-FR" sz="1400" dirty="0">
                <a:solidFill>
                  <a:schemeClr val="tx1">
                    <a:lumMod val="65000"/>
                    <a:lumOff val="35000"/>
                  </a:schemeClr>
                </a:solidFill>
                <a:latin typeface="Avenir Book"/>
                <a:cs typeface="Avenir Book"/>
              </a:rPr>
              <a:t>SPONSO+ est un programme de sponsoring participatif déployé par le mouvement sportif et olympique, en collaboration avec la start-up </a:t>
            </a:r>
            <a:r>
              <a:rPr lang="fr-FR" sz="1400" dirty="0" err="1">
                <a:solidFill>
                  <a:schemeClr val="tx1">
                    <a:lumMod val="65000"/>
                    <a:lumOff val="35000"/>
                  </a:schemeClr>
                </a:solidFill>
                <a:latin typeface="Avenir Book"/>
                <a:cs typeface="Avenir Book"/>
              </a:rPr>
              <a:t>Sponso</a:t>
            </a:r>
            <a:r>
              <a:rPr lang="fr-FR" sz="1400" dirty="0">
                <a:solidFill>
                  <a:schemeClr val="tx1">
                    <a:lumMod val="65000"/>
                    <a:lumOff val="35000"/>
                  </a:schemeClr>
                </a:solidFill>
                <a:latin typeface="Avenir Book"/>
                <a:cs typeface="Avenir Book"/>
              </a:rPr>
              <a:t>+, et qui offre de nombreux avantages à ses utilisateurs :</a:t>
            </a:r>
          </a:p>
        </p:txBody>
      </p:sp>
      <p:sp>
        <p:nvSpPr>
          <p:cNvPr id="3" name="ZoneTexte 2">
            <a:extLst>
              <a:ext uri="{FF2B5EF4-FFF2-40B4-BE49-F238E27FC236}">
                <a16:creationId xmlns:a16="http://schemas.microsoft.com/office/drawing/2014/main" id="{3AE4AEB5-18E5-4696-2682-A553F70180F7}"/>
              </a:ext>
            </a:extLst>
          </p:cNvPr>
          <p:cNvSpPr txBox="1"/>
          <p:nvPr/>
        </p:nvSpPr>
        <p:spPr>
          <a:xfrm>
            <a:off x="669925" y="5000625"/>
            <a:ext cx="7761288" cy="1108075"/>
          </a:xfrm>
          <a:prstGeom prst="rect">
            <a:avLst/>
          </a:prstGeom>
          <a:solidFill>
            <a:schemeClr val="bg1">
              <a:lumMod val="95000"/>
            </a:schemeClr>
          </a:solidFill>
          <a:ln>
            <a:solidFill>
              <a:schemeClr val="bg1">
                <a:lumMod val="95000"/>
              </a:schemeClr>
            </a:solidFill>
          </a:ln>
          <a:effectLst/>
        </p:spPr>
        <p:txBody>
          <a:bodyPr>
            <a:spAutoFit/>
          </a:bodyPr>
          <a:lstStyle/>
          <a:p>
            <a:pPr algn="just" eaLnBrk="1" fontAlgn="auto" hangingPunct="1">
              <a:spcBef>
                <a:spcPts val="0"/>
              </a:spcBef>
              <a:spcAft>
                <a:spcPts val="0"/>
              </a:spcAft>
              <a:defRPr/>
            </a:pPr>
            <a:r>
              <a:rPr lang="fr-CA" sz="1400" b="1" dirty="0">
                <a:solidFill>
                  <a:schemeClr val="tx1">
                    <a:lumMod val="65000"/>
                    <a:lumOff val="35000"/>
                  </a:schemeClr>
                </a:solidFill>
                <a:latin typeface="Avenir Book"/>
                <a:cs typeface="Avenir Book"/>
              </a:rPr>
              <a:t>Un programme fédérateur </a:t>
            </a:r>
          </a:p>
          <a:p>
            <a:pPr algn="just" eaLnBrk="1" fontAlgn="auto" hangingPunct="1">
              <a:spcBef>
                <a:spcPts val="0"/>
              </a:spcBef>
              <a:spcAft>
                <a:spcPts val="0"/>
              </a:spcAft>
              <a:defRPr/>
            </a:pPr>
            <a:endParaRPr lang="fr-CA" sz="400" dirty="0">
              <a:solidFill>
                <a:srgbClr val="595959"/>
              </a:solidFill>
              <a:latin typeface="Avenir Book"/>
              <a:cs typeface="Avenir Book"/>
            </a:endParaRPr>
          </a:p>
          <a:p>
            <a:pPr algn="just" eaLnBrk="1" fontAlgn="auto" hangingPunct="1">
              <a:spcBef>
                <a:spcPts val="0"/>
              </a:spcBef>
              <a:spcAft>
                <a:spcPts val="0"/>
              </a:spcAft>
              <a:defRPr/>
            </a:pPr>
            <a:r>
              <a:rPr lang="fr-CA" sz="1200" dirty="0">
                <a:solidFill>
                  <a:srgbClr val="595959"/>
                </a:solidFill>
                <a:latin typeface="Avenir Book"/>
                <a:cs typeface="Avenir Book"/>
              </a:rPr>
              <a:t>Initié par la start-up Sponso+ en 2014, le concept a été développé pendant deux ans sur son territoire pilote auprès des entreprises et clubs locaux, avant d’être adopté par le mouvement sportif et olympique. Son déploiement national est désormais propulsé par les Comités Olympiques territoriaux, CROS et CDOS, en étroite concertation avec les filières fédérales, fédérations, ligues régionales et comités départementaux. </a:t>
            </a:r>
          </a:p>
        </p:txBody>
      </p:sp>
      <p:sp>
        <p:nvSpPr>
          <p:cNvPr id="14" name="ZoneTexte 13">
            <a:extLst>
              <a:ext uri="{FF2B5EF4-FFF2-40B4-BE49-F238E27FC236}">
                <a16:creationId xmlns:a16="http://schemas.microsoft.com/office/drawing/2014/main" id="{94E3283C-6463-41F6-2407-E71FD94F6C4E}"/>
              </a:ext>
            </a:extLst>
          </p:cNvPr>
          <p:cNvSpPr txBox="1"/>
          <p:nvPr/>
        </p:nvSpPr>
        <p:spPr>
          <a:xfrm>
            <a:off x="906463" y="2132013"/>
            <a:ext cx="7780337" cy="2676525"/>
          </a:xfrm>
          <a:prstGeom prst="rect">
            <a:avLst/>
          </a:prstGeom>
          <a:noFill/>
        </p:spPr>
        <p:txBody>
          <a:bodyPr>
            <a:spAutoFit/>
          </a:bodyPr>
          <a:lstStyle/>
          <a:p>
            <a:pPr algn="just" eaLnBrk="1" fontAlgn="auto" hangingPunct="1">
              <a:spcBef>
                <a:spcPts val="0"/>
              </a:spcBef>
              <a:spcAft>
                <a:spcPts val="0"/>
              </a:spcAft>
              <a:defRPr/>
            </a:pPr>
            <a:r>
              <a:rPr lang="fr-FR" sz="1400" dirty="0">
                <a:solidFill>
                  <a:srgbClr val="3499D8"/>
                </a:solidFill>
                <a:latin typeface="Avenir Book"/>
                <a:cs typeface="Avenir Book"/>
              </a:rPr>
              <a:t>le particulier </a:t>
            </a:r>
            <a:r>
              <a:rPr lang="fr-FR" sz="1400" dirty="0">
                <a:solidFill>
                  <a:schemeClr val="tx1">
                    <a:lumMod val="65000"/>
                    <a:lumOff val="35000"/>
                  </a:schemeClr>
                </a:solidFill>
                <a:latin typeface="Avenir Book"/>
                <a:cs typeface="Avenir Book"/>
              </a:rPr>
              <a:t>qui achète avec SPONSO+ reçoit des remboursements dont il fait don, à moitié ou en totalité, au club de son choix. Il obtient aussi un reçu fiscal pour déduction de ses impôts,</a:t>
            </a:r>
          </a:p>
          <a:p>
            <a:pPr algn="just" eaLnBrk="1" fontAlgn="auto" hangingPunct="1">
              <a:spcBef>
                <a:spcPts val="0"/>
              </a:spcBef>
              <a:spcAft>
                <a:spcPts val="0"/>
              </a:spcAft>
              <a:defRPr/>
            </a:pPr>
            <a:endParaRPr lang="fr-FR" sz="1400" dirty="0">
              <a:solidFill>
                <a:schemeClr val="tx1">
                  <a:lumMod val="65000"/>
                  <a:lumOff val="35000"/>
                </a:schemeClr>
              </a:solidFill>
              <a:latin typeface="Avenir Book"/>
              <a:cs typeface="Avenir Book"/>
            </a:endParaRPr>
          </a:p>
          <a:p>
            <a:pPr algn="just" eaLnBrk="1" fontAlgn="auto" hangingPunct="1">
              <a:spcBef>
                <a:spcPts val="0"/>
              </a:spcBef>
              <a:spcAft>
                <a:spcPts val="0"/>
              </a:spcAft>
              <a:defRPr/>
            </a:pPr>
            <a:r>
              <a:rPr lang="fr-FR" sz="1400" dirty="0">
                <a:solidFill>
                  <a:srgbClr val="3499D8"/>
                </a:solidFill>
                <a:latin typeface="Avenir Book"/>
                <a:cs typeface="Avenir Book"/>
              </a:rPr>
              <a:t>le club </a:t>
            </a:r>
            <a:r>
              <a:rPr lang="fr-FR" sz="1400" dirty="0">
                <a:solidFill>
                  <a:schemeClr val="tx1">
                    <a:lumMod val="65000"/>
                    <a:lumOff val="35000"/>
                  </a:schemeClr>
                </a:solidFill>
                <a:latin typeface="Avenir Book"/>
                <a:cs typeface="Avenir Book"/>
              </a:rPr>
              <a:t>développe ses recettes au travers de services complémentaires : </a:t>
            </a:r>
          </a:p>
          <a:p>
            <a:pPr marL="628650" lvl="1" indent="-171450" algn="just" eaLnBrk="1" fontAlgn="auto" hangingPunct="1">
              <a:spcBef>
                <a:spcPts val="0"/>
              </a:spcBef>
              <a:spcAft>
                <a:spcPts val="0"/>
              </a:spcAft>
              <a:buFont typeface="Arial"/>
              <a:buChar char="•"/>
              <a:defRPr/>
            </a:pPr>
            <a:r>
              <a:rPr lang="fr-FR" sz="1200" dirty="0">
                <a:solidFill>
                  <a:schemeClr val="tx1">
                    <a:lumMod val="65000"/>
                    <a:lumOff val="35000"/>
                  </a:schemeClr>
                </a:solidFill>
                <a:latin typeface="Avenir Book"/>
                <a:cs typeface="Avenir Book"/>
              </a:rPr>
              <a:t>la plateforme de dons, permettant à ses adhérents et leurs familles de contribuer au financement du club, </a:t>
            </a:r>
          </a:p>
          <a:p>
            <a:pPr marL="628650" lvl="1" indent="-171450" algn="just" eaLnBrk="1" fontAlgn="auto" hangingPunct="1">
              <a:spcBef>
                <a:spcPts val="0"/>
              </a:spcBef>
              <a:spcAft>
                <a:spcPts val="0"/>
              </a:spcAft>
              <a:buFont typeface="Arial"/>
              <a:buChar char="•"/>
              <a:defRPr/>
            </a:pPr>
            <a:r>
              <a:rPr lang="fr-FR" sz="1200" dirty="0">
                <a:solidFill>
                  <a:schemeClr val="tx1">
                    <a:lumMod val="65000"/>
                    <a:lumOff val="35000"/>
                  </a:schemeClr>
                </a:solidFill>
                <a:latin typeface="Avenir Book"/>
                <a:cs typeface="Avenir Book"/>
              </a:rPr>
              <a:t>des outils de communication digitale pour renforcer la visibilité de ses sponsors éventuels auprès de sa communauté, et en trouver de nouveaux,</a:t>
            </a:r>
          </a:p>
          <a:p>
            <a:pPr algn="just" eaLnBrk="1" fontAlgn="auto" hangingPunct="1">
              <a:spcBef>
                <a:spcPts val="0"/>
              </a:spcBef>
              <a:spcAft>
                <a:spcPts val="0"/>
              </a:spcAft>
              <a:defRPr/>
            </a:pPr>
            <a:endParaRPr lang="fr-FR" sz="1400" dirty="0">
              <a:solidFill>
                <a:srgbClr val="3499D8"/>
              </a:solidFill>
              <a:latin typeface="Avenir Book"/>
              <a:cs typeface="Avenir Book"/>
            </a:endParaRPr>
          </a:p>
          <a:p>
            <a:pPr algn="just" eaLnBrk="1" fontAlgn="auto" hangingPunct="1">
              <a:spcBef>
                <a:spcPts val="0"/>
              </a:spcBef>
              <a:spcAft>
                <a:spcPts val="0"/>
              </a:spcAft>
              <a:defRPr/>
            </a:pPr>
            <a:r>
              <a:rPr lang="fr-FR" sz="1400" dirty="0">
                <a:solidFill>
                  <a:srgbClr val="3499D8"/>
                </a:solidFill>
                <a:latin typeface="Avenir Book"/>
                <a:cs typeface="Avenir Book"/>
              </a:rPr>
              <a:t>l'entreprise </a:t>
            </a:r>
            <a:r>
              <a:rPr lang="fr-FR" sz="1400" dirty="0">
                <a:solidFill>
                  <a:schemeClr val="tx1">
                    <a:lumMod val="65000"/>
                    <a:lumOff val="35000"/>
                  </a:schemeClr>
                </a:solidFill>
                <a:latin typeface="Avenir Book"/>
                <a:cs typeface="Avenir Book"/>
              </a:rPr>
              <a:t>convertit son sponsoring : </a:t>
            </a:r>
          </a:p>
          <a:p>
            <a:pPr marL="628650" lvl="1" indent="-171450" algn="just" eaLnBrk="1" fontAlgn="auto" hangingPunct="1">
              <a:spcBef>
                <a:spcPts val="0"/>
              </a:spcBef>
              <a:spcAft>
                <a:spcPts val="0"/>
              </a:spcAft>
              <a:buFont typeface="Arial"/>
              <a:buChar char="•"/>
              <a:defRPr/>
            </a:pPr>
            <a:r>
              <a:rPr lang="fr-FR" sz="1200" dirty="0">
                <a:solidFill>
                  <a:schemeClr val="tx1">
                    <a:lumMod val="65000"/>
                    <a:lumOff val="35000"/>
                  </a:schemeClr>
                </a:solidFill>
                <a:latin typeface="Avenir Book"/>
                <a:cs typeface="Avenir Book"/>
              </a:rPr>
              <a:t>en solution de communication efficace touchant une population captive, partout en France</a:t>
            </a:r>
          </a:p>
          <a:p>
            <a:pPr marL="628650" lvl="1" indent="-171450" algn="just" eaLnBrk="1" fontAlgn="auto" hangingPunct="1">
              <a:spcBef>
                <a:spcPts val="0"/>
              </a:spcBef>
              <a:spcAft>
                <a:spcPts val="0"/>
              </a:spcAft>
              <a:buFont typeface="Arial"/>
              <a:buChar char="•"/>
              <a:defRPr/>
            </a:pPr>
            <a:r>
              <a:rPr lang="fr-FR" sz="1200" dirty="0">
                <a:solidFill>
                  <a:schemeClr val="tx1">
                    <a:lumMod val="65000"/>
                    <a:lumOff val="35000"/>
                  </a:schemeClr>
                </a:solidFill>
                <a:latin typeface="Avenir Book"/>
                <a:cs typeface="Avenir Book"/>
              </a:rPr>
              <a:t>en solution marketing performante, créant du trafic et fidélisant des clients engagés.</a:t>
            </a:r>
          </a:p>
          <a:p>
            <a:pPr algn="just" eaLnBrk="1" fontAlgn="auto" hangingPunct="1">
              <a:spcBef>
                <a:spcPts val="0"/>
              </a:spcBef>
              <a:spcAft>
                <a:spcPts val="0"/>
              </a:spcAft>
              <a:defRPr/>
            </a:pPr>
            <a:endParaRPr lang="fr-CA" sz="1200" dirty="0">
              <a:solidFill>
                <a:schemeClr val="tx1">
                  <a:lumMod val="65000"/>
                  <a:lumOff val="35000"/>
                </a:schemeClr>
              </a:solidFill>
              <a:latin typeface="Avenir Book"/>
              <a:cs typeface="Avenir Book"/>
            </a:endParaRPr>
          </a:p>
        </p:txBody>
      </p:sp>
      <p:pic>
        <p:nvPicPr>
          <p:cNvPr id="64519" name="Image 14" descr="family25.png">
            <a:extLst>
              <a:ext uri="{FF2B5EF4-FFF2-40B4-BE49-F238E27FC236}">
                <a16:creationId xmlns:a16="http://schemas.microsoft.com/office/drawing/2014/main" id="{18B02240-8A4E-6BF6-55E8-3512694905F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46088" y="2238375"/>
            <a:ext cx="306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Image 15" descr="Soccer_t-shirt_512.png">
            <a:extLst>
              <a:ext uri="{FF2B5EF4-FFF2-40B4-BE49-F238E27FC236}">
                <a16:creationId xmlns:a16="http://schemas.microsoft.com/office/drawing/2014/main" id="{30B88D4D-8F7E-6FA7-E215-65BDCFDFDCD6}"/>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46088" y="3208338"/>
            <a:ext cx="3587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Image 17" descr="store5.png">
            <a:extLst>
              <a:ext uri="{FF2B5EF4-FFF2-40B4-BE49-F238E27FC236}">
                <a16:creationId xmlns:a16="http://schemas.microsoft.com/office/drawing/2014/main" id="{859BE577-82D2-8C5B-DEBC-2BA0C471961F}"/>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47675" y="4167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E34E87-8AEA-FA80-4B88-74C971BBA564}"/>
              </a:ext>
            </a:extLst>
          </p:cNvPr>
          <p:cNvSpPr/>
          <p:nvPr/>
        </p:nvSpPr>
        <p:spPr>
          <a:xfrm>
            <a:off x="2065338" y="5067300"/>
            <a:ext cx="4751387" cy="1336675"/>
          </a:xfrm>
          <a:prstGeom prst="rect">
            <a:avLst/>
          </a:prstGeom>
          <a:solidFill>
            <a:srgbClr val="E5E5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sp>
        <p:nvSpPr>
          <p:cNvPr id="66562" name="Espace réservé du numéro de diapositive 16">
            <a:extLst>
              <a:ext uri="{FF2B5EF4-FFF2-40B4-BE49-F238E27FC236}">
                <a16:creationId xmlns:a16="http://schemas.microsoft.com/office/drawing/2014/main" id="{29FE93C9-BA58-7F3E-FDE0-361184DA9B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D4FA7209-FE83-F447-9C6A-E7306726D75E}" type="slidenum">
              <a:rPr lang="fr-CA" altLang="fr-FR" sz="1200" smtClean="0">
                <a:solidFill>
                  <a:srgbClr val="898989"/>
                </a:solidFill>
                <a:latin typeface="Calibri" panose="020F0502020204030204" pitchFamily="34" charset="0"/>
              </a:rPr>
              <a:pPr>
                <a:spcBef>
                  <a:spcPct val="0"/>
                </a:spcBef>
                <a:buClrTx/>
                <a:buFontTx/>
                <a:buNone/>
              </a:pPr>
              <a:t>39</a:t>
            </a:fld>
            <a:endParaRPr lang="fr-CA" altLang="fr-FR" sz="1200">
              <a:solidFill>
                <a:srgbClr val="898989"/>
              </a:solidFill>
              <a:latin typeface="Calibri" panose="020F0502020204030204" pitchFamily="34" charset="0"/>
            </a:endParaRPr>
          </a:p>
        </p:txBody>
      </p:sp>
      <p:sp>
        <p:nvSpPr>
          <p:cNvPr id="8" name="Rectangle 7">
            <a:extLst>
              <a:ext uri="{FF2B5EF4-FFF2-40B4-BE49-F238E27FC236}">
                <a16:creationId xmlns:a16="http://schemas.microsoft.com/office/drawing/2014/main" id="{F9E8C89C-8433-BE61-5697-EB0FA919594A}"/>
              </a:ext>
            </a:extLst>
          </p:cNvPr>
          <p:cNvSpPr/>
          <p:nvPr/>
        </p:nvSpPr>
        <p:spPr>
          <a:xfrm>
            <a:off x="0" y="0"/>
            <a:ext cx="9144000" cy="998538"/>
          </a:xfrm>
          <a:prstGeom prst="rect">
            <a:avLst/>
          </a:prstGeom>
          <a:solidFill>
            <a:srgbClr val="3499D8"/>
          </a:solidFill>
          <a:ln>
            <a:solidFill>
              <a:srgbClr val="3499D8"/>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fr-CA" sz="2400" dirty="0">
                <a:latin typeface="Avenir Book"/>
                <a:cs typeface="Avenir Book"/>
              </a:rPr>
              <a:t>	La plateforme de dons, comment ça marche ? </a:t>
            </a:r>
          </a:p>
        </p:txBody>
      </p:sp>
      <p:pic>
        <p:nvPicPr>
          <p:cNvPr id="66564" name="Image 18" descr="logo-sponsoplus-horizontal.png">
            <a:extLst>
              <a:ext uri="{FF2B5EF4-FFF2-40B4-BE49-F238E27FC236}">
                <a16:creationId xmlns:a16="http://schemas.microsoft.com/office/drawing/2014/main" id="{3CC3ABC7-AE9F-1928-6173-0B0BFA7F5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038" y="398463"/>
            <a:ext cx="12239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113366AA-9F6F-9B43-6591-4B82FF5A41B2}"/>
              </a:ext>
            </a:extLst>
          </p:cNvPr>
          <p:cNvSpPr txBox="1"/>
          <p:nvPr/>
        </p:nvSpPr>
        <p:spPr>
          <a:xfrm>
            <a:off x="611188" y="1296988"/>
            <a:ext cx="7913687" cy="1092200"/>
          </a:xfrm>
          <a:prstGeom prst="rect">
            <a:avLst/>
          </a:prstGeom>
          <a:noFill/>
        </p:spPr>
        <p:txBody>
          <a:bodyPr>
            <a:spAutoFit/>
          </a:bodyPr>
          <a:lstStyle/>
          <a:p>
            <a:pPr algn="just" eaLnBrk="1" fontAlgn="auto" hangingPunct="1">
              <a:spcBef>
                <a:spcPts val="0"/>
              </a:spcBef>
              <a:spcAft>
                <a:spcPts val="0"/>
              </a:spcAft>
              <a:defRPr/>
            </a:pPr>
            <a:r>
              <a:rPr lang="fr-FR" sz="1400" dirty="0">
                <a:solidFill>
                  <a:srgbClr val="3499D8"/>
                </a:solidFill>
                <a:latin typeface="Avenir Book"/>
                <a:cs typeface="Avenir Book"/>
              </a:rPr>
              <a:t>A chaque achat, web ou physique les partenaires référencés sur SPONSO+ remboursent une partie du montant au client, le client en fait don automatiquement à 50 ou 100% au club, puis obtient un reçu fiscal pour le déduire de ses impôts. </a:t>
            </a:r>
          </a:p>
          <a:p>
            <a:pPr algn="just" eaLnBrk="1" fontAlgn="auto" hangingPunct="1">
              <a:spcBef>
                <a:spcPts val="0"/>
              </a:spcBef>
              <a:spcAft>
                <a:spcPts val="0"/>
              </a:spcAft>
              <a:defRPr/>
            </a:pPr>
            <a:endParaRPr lang="fr-FR" sz="1100" dirty="0">
              <a:solidFill>
                <a:srgbClr val="595959"/>
              </a:solidFill>
              <a:latin typeface="Calibri"/>
              <a:cs typeface="Calibri"/>
            </a:endParaRPr>
          </a:p>
          <a:p>
            <a:pPr algn="just" eaLnBrk="1" fontAlgn="auto" hangingPunct="1">
              <a:spcBef>
                <a:spcPts val="0"/>
              </a:spcBef>
              <a:spcAft>
                <a:spcPts val="0"/>
              </a:spcAft>
              <a:defRPr/>
            </a:pPr>
            <a:r>
              <a:rPr lang="fr-FR" sz="1100" dirty="0">
                <a:solidFill>
                  <a:srgbClr val="595959"/>
                </a:solidFill>
                <a:latin typeface="Calibri"/>
                <a:cs typeface="Calibri"/>
              </a:rPr>
              <a:t>             </a:t>
            </a:r>
            <a:r>
              <a:rPr lang="fr-FR" sz="1200" dirty="0">
                <a:solidFill>
                  <a:srgbClr val="595959"/>
                </a:solidFill>
                <a:latin typeface="Avenir Book"/>
                <a:cs typeface="Avenir Book"/>
              </a:rPr>
              <a:t>Exemple d’un partenaire qui rembourse 10% du montant HT de l’achat au titre du sponsoring participatif :  </a:t>
            </a:r>
            <a:endParaRPr lang="fr-CA" sz="1200" dirty="0">
              <a:solidFill>
                <a:schemeClr val="tx1">
                  <a:lumMod val="65000"/>
                  <a:lumOff val="35000"/>
                </a:schemeClr>
              </a:solidFill>
              <a:latin typeface="Avenir Book"/>
              <a:cs typeface="Avenir Book"/>
            </a:endParaRPr>
          </a:p>
        </p:txBody>
      </p:sp>
      <p:pic>
        <p:nvPicPr>
          <p:cNvPr id="66566" name="Image 11" descr="store5.png">
            <a:extLst>
              <a:ext uri="{FF2B5EF4-FFF2-40B4-BE49-F238E27FC236}">
                <a16:creationId xmlns:a16="http://schemas.microsoft.com/office/drawing/2014/main" id="{B698741F-FEDD-3371-C023-886F32ECDCEC}"/>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997075" y="2840038"/>
            <a:ext cx="4492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Image 12" descr="family25.png">
            <a:extLst>
              <a:ext uri="{FF2B5EF4-FFF2-40B4-BE49-F238E27FC236}">
                <a16:creationId xmlns:a16="http://schemas.microsoft.com/office/drawing/2014/main" id="{2894C202-6CC0-E082-A87B-BFD3A2CF5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350" y="2863850"/>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Image 19" descr="Soccer_t-shirt_512.png">
            <a:extLst>
              <a:ext uri="{FF2B5EF4-FFF2-40B4-BE49-F238E27FC236}">
                <a16:creationId xmlns:a16="http://schemas.microsoft.com/office/drawing/2014/main" id="{379299A6-2990-F700-239E-B615B301595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026025" y="2838450"/>
            <a:ext cx="45243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Image 20" descr="family25.png">
            <a:extLst>
              <a:ext uri="{FF2B5EF4-FFF2-40B4-BE49-F238E27FC236}">
                <a16:creationId xmlns:a16="http://schemas.microsoft.com/office/drawing/2014/main" id="{4324FC02-2921-BCF1-8D94-D5CB68346DEF}"/>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464300" y="2865438"/>
            <a:ext cx="4238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ignalisation droite 21">
            <a:extLst>
              <a:ext uri="{FF2B5EF4-FFF2-40B4-BE49-F238E27FC236}">
                <a16:creationId xmlns:a16="http://schemas.microsoft.com/office/drawing/2014/main" id="{0164F7C9-34C7-7A2A-F3E5-76D35FE0877E}"/>
              </a:ext>
            </a:extLst>
          </p:cNvPr>
          <p:cNvSpPr/>
          <p:nvPr/>
        </p:nvSpPr>
        <p:spPr>
          <a:xfrm>
            <a:off x="2790825" y="3046413"/>
            <a:ext cx="277813" cy="242887"/>
          </a:xfrm>
          <a:prstGeom prst="homePlate">
            <a:avLst/>
          </a:prstGeom>
          <a:solidFill>
            <a:srgbClr val="BFBFB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sz="1000">
              <a:cs typeface="Calibri"/>
            </a:endParaRPr>
          </a:p>
        </p:txBody>
      </p:sp>
      <p:sp>
        <p:nvSpPr>
          <p:cNvPr id="23" name="Signalisation droite 22">
            <a:extLst>
              <a:ext uri="{FF2B5EF4-FFF2-40B4-BE49-F238E27FC236}">
                <a16:creationId xmlns:a16="http://schemas.microsoft.com/office/drawing/2014/main" id="{E4BD9DC4-B404-5082-D848-A22A7E544C22}"/>
              </a:ext>
            </a:extLst>
          </p:cNvPr>
          <p:cNvSpPr/>
          <p:nvPr/>
        </p:nvSpPr>
        <p:spPr>
          <a:xfrm>
            <a:off x="4324350" y="3044825"/>
            <a:ext cx="279400" cy="242888"/>
          </a:xfrm>
          <a:prstGeom prst="homePlate">
            <a:avLst/>
          </a:prstGeom>
          <a:solidFill>
            <a:srgbClr val="BFBFB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sz="1000">
              <a:cs typeface="Calibri"/>
            </a:endParaRPr>
          </a:p>
        </p:txBody>
      </p:sp>
      <p:sp>
        <p:nvSpPr>
          <p:cNvPr id="24" name="Signalisation droite 23">
            <a:extLst>
              <a:ext uri="{FF2B5EF4-FFF2-40B4-BE49-F238E27FC236}">
                <a16:creationId xmlns:a16="http://schemas.microsoft.com/office/drawing/2014/main" id="{5B01898C-C243-4F7E-F32D-E9F4B943DC38}"/>
              </a:ext>
            </a:extLst>
          </p:cNvPr>
          <p:cNvSpPr/>
          <p:nvPr/>
        </p:nvSpPr>
        <p:spPr>
          <a:xfrm>
            <a:off x="5880100" y="3030538"/>
            <a:ext cx="279400" cy="242887"/>
          </a:xfrm>
          <a:prstGeom prst="homePlate">
            <a:avLst/>
          </a:prstGeom>
          <a:solidFill>
            <a:srgbClr val="BFBFB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CA" sz="1000">
              <a:cs typeface="Calibri"/>
            </a:endParaRPr>
          </a:p>
        </p:txBody>
      </p:sp>
      <p:sp>
        <p:nvSpPr>
          <p:cNvPr id="25" name="ZoneTexte 24">
            <a:extLst>
              <a:ext uri="{FF2B5EF4-FFF2-40B4-BE49-F238E27FC236}">
                <a16:creationId xmlns:a16="http://schemas.microsoft.com/office/drawing/2014/main" id="{2C6AE125-3269-3D82-A9FB-451466C3125D}"/>
              </a:ext>
            </a:extLst>
          </p:cNvPr>
          <p:cNvSpPr txBox="1"/>
          <p:nvPr/>
        </p:nvSpPr>
        <p:spPr>
          <a:xfrm>
            <a:off x="1862138" y="3267075"/>
            <a:ext cx="698500" cy="554038"/>
          </a:xfrm>
          <a:prstGeom prst="rect">
            <a:avLst/>
          </a:prstGeom>
          <a:noFill/>
        </p:spPr>
        <p:txBody>
          <a:bodyPr wrap="none">
            <a:spAutoFit/>
          </a:bodyPr>
          <a:lstStyle/>
          <a:p>
            <a:pPr algn="ctr" eaLnBrk="1" fontAlgn="auto" hangingPunct="1">
              <a:spcBef>
                <a:spcPts val="0"/>
              </a:spcBef>
              <a:spcAft>
                <a:spcPts val="0"/>
              </a:spcAft>
              <a:defRPr/>
            </a:pPr>
            <a:r>
              <a:rPr lang="fr-CA" sz="1000" b="1" dirty="0">
                <a:solidFill>
                  <a:schemeClr val="tx1">
                    <a:lumMod val="85000"/>
                    <a:lumOff val="15000"/>
                  </a:schemeClr>
                </a:solidFill>
                <a:latin typeface="Calibri"/>
                <a:cs typeface="Calibri"/>
              </a:rPr>
              <a:t>Achat</a:t>
            </a:r>
          </a:p>
          <a:p>
            <a:pPr algn="ctr" eaLnBrk="1" fontAlgn="auto" hangingPunct="1">
              <a:spcBef>
                <a:spcPts val="0"/>
              </a:spcBef>
              <a:spcAft>
                <a:spcPts val="0"/>
              </a:spcAft>
              <a:defRPr/>
            </a:pPr>
            <a:endParaRPr lang="fr-CA" sz="1000" dirty="0">
              <a:solidFill>
                <a:schemeClr val="tx1">
                  <a:lumMod val="85000"/>
                  <a:lumOff val="15000"/>
                </a:schemeClr>
              </a:solidFill>
              <a:latin typeface="Calibri"/>
              <a:cs typeface="Calibri"/>
            </a:endParaRPr>
          </a:p>
          <a:p>
            <a:pPr algn="ctr" eaLnBrk="1" fontAlgn="auto" hangingPunct="1">
              <a:spcBef>
                <a:spcPts val="0"/>
              </a:spcBef>
              <a:spcAft>
                <a:spcPts val="0"/>
              </a:spcAft>
              <a:defRPr/>
            </a:pPr>
            <a:r>
              <a:rPr lang="fr-CA" sz="1000" dirty="0">
                <a:solidFill>
                  <a:schemeClr val="tx1">
                    <a:lumMod val="85000"/>
                    <a:lumOff val="15000"/>
                  </a:schemeClr>
                </a:solidFill>
                <a:latin typeface="Calibri"/>
                <a:cs typeface="Calibri"/>
              </a:rPr>
              <a:t>100 € TTC</a:t>
            </a:r>
          </a:p>
        </p:txBody>
      </p:sp>
      <p:sp>
        <p:nvSpPr>
          <p:cNvPr id="66574" name="ZoneTexte 25">
            <a:extLst>
              <a:ext uri="{FF2B5EF4-FFF2-40B4-BE49-F238E27FC236}">
                <a16:creationId xmlns:a16="http://schemas.microsoft.com/office/drawing/2014/main" id="{3A3891E8-AA74-82A6-BB8D-DE3EF8220B80}"/>
              </a:ext>
            </a:extLst>
          </p:cNvPr>
          <p:cNvSpPr txBox="1">
            <a:spLocks noChangeArrowheads="1"/>
          </p:cNvSpPr>
          <p:nvPr/>
        </p:nvSpPr>
        <p:spPr bwMode="auto">
          <a:xfrm>
            <a:off x="3130550" y="3263900"/>
            <a:ext cx="10747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fr-CA" altLang="fr-FR" sz="1000" b="1">
                <a:solidFill>
                  <a:srgbClr val="00A9E0"/>
                </a:solidFill>
                <a:latin typeface="Calibri" panose="020F0502020204030204" pitchFamily="34" charset="0"/>
                <a:cs typeface="Calibri" panose="020F0502020204030204" pitchFamily="34" charset="0"/>
              </a:rPr>
              <a:t>Remboursement </a:t>
            </a:r>
          </a:p>
          <a:p>
            <a:pPr algn="ctr" eaLnBrk="1" hangingPunct="1">
              <a:spcBef>
                <a:spcPct val="0"/>
              </a:spcBef>
              <a:buClrTx/>
              <a:buFontTx/>
              <a:buNone/>
            </a:pPr>
            <a:r>
              <a:rPr lang="fr-CA" altLang="fr-FR" sz="1000" b="1">
                <a:solidFill>
                  <a:srgbClr val="00A9E0"/>
                </a:solidFill>
                <a:latin typeface="Calibri" panose="020F0502020204030204" pitchFamily="34" charset="0"/>
                <a:cs typeface="Calibri" panose="020F0502020204030204" pitchFamily="34" charset="0"/>
              </a:rPr>
              <a:t>au client </a:t>
            </a:r>
          </a:p>
          <a:p>
            <a:pPr algn="ctr" eaLnBrk="1" hangingPunct="1">
              <a:spcBef>
                <a:spcPct val="0"/>
              </a:spcBef>
              <a:buClrTx/>
              <a:buFontTx/>
              <a:buNone/>
            </a:pPr>
            <a:r>
              <a:rPr lang="fr-CA" altLang="fr-FR" sz="1000">
                <a:solidFill>
                  <a:srgbClr val="00A9E0"/>
                </a:solidFill>
                <a:latin typeface="Calibri" panose="020F0502020204030204" pitchFamily="34" charset="0"/>
                <a:cs typeface="Calibri" panose="020F0502020204030204" pitchFamily="34" charset="0"/>
              </a:rPr>
              <a:t>Soit 8,33 €</a:t>
            </a:r>
          </a:p>
        </p:txBody>
      </p:sp>
      <p:sp>
        <p:nvSpPr>
          <p:cNvPr id="27" name="ZoneTexte 26">
            <a:extLst>
              <a:ext uri="{FF2B5EF4-FFF2-40B4-BE49-F238E27FC236}">
                <a16:creationId xmlns:a16="http://schemas.microsoft.com/office/drawing/2014/main" id="{D81AE364-732C-8E9C-C3F0-661507060D93}"/>
              </a:ext>
            </a:extLst>
          </p:cNvPr>
          <p:cNvSpPr txBox="1"/>
          <p:nvPr/>
        </p:nvSpPr>
        <p:spPr>
          <a:xfrm>
            <a:off x="4740275" y="3263900"/>
            <a:ext cx="1019175" cy="554038"/>
          </a:xfrm>
          <a:prstGeom prst="rect">
            <a:avLst/>
          </a:prstGeom>
          <a:noFill/>
        </p:spPr>
        <p:txBody>
          <a:bodyPr wrap="none">
            <a:spAutoFit/>
          </a:bodyPr>
          <a:lstStyle/>
          <a:p>
            <a:pPr algn="ctr" eaLnBrk="1" fontAlgn="auto" hangingPunct="1">
              <a:spcBef>
                <a:spcPts val="0"/>
              </a:spcBef>
              <a:spcAft>
                <a:spcPts val="0"/>
              </a:spcAft>
              <a:defRPr/>
            </a:pPr>
            <a:r>
              <a:rPr lang="fr-CA" sz="1000" b="1" dirty="0">
                <a:solidFill>
                  <a:schemeClr val="tx1">
                    <a:lumMod val="85000"/>
                    <a:lumOff val="15000"/>
                  </a:schemeClr>
                </a:solidFill>
                <a:latin typeface="Calibri"/>
                <a:cs typeface="Calibri"/>
              </a:rPr>
              <a:t>Don </a:t>
            </a:r>
          </a:p>
          <a:p>
            <a:pPr algn="ctr" eaLnBrk="1" fontAlgn="auto" hangingPunct="1">
              <a:spcBef>
                <a:spcPts val="0"/>
              </a:spcBef>
              <a:spcAft>
                <a:spcPts val="0"/>
              </a:spcAft>
              <a:defRPr/>
            </a:pPr>
            <a:r>
              <a:rPr lang="fr-CA" sz="1000" b="1" dirty="0">
                <a:solidFill>
                  <a:schemeClr val="tx1">
                    <a:lumMod val="85000"/>
                    <a:lumOff val="15000"/>
                  </a:schemeClr>
                </a:solidFill>
                <a:latin typeface="Calibri"/>
                <a:cs typeface="Calibri"/>
              </a:rPr>
              <a:t>au club </a:t>
            </a:r>
          </a:p>
          <a:p>
            <a:pPr algn="ctr" eaLnBrk="1" fontAlgn="auto" hangingPunct="1">
              <a:spcBef>
                <a:spcPts val="0"/>
              </a:spcBef>
              <a:spcAft>
                <a:spcPts val="0"/>
              </a:spcAft>
              <a:defRPr/>
            </a:pPr>
            <a:r>
              <a:rPr lang="fr-CA" sz="1000" dirty="0">
                <a:solidFill>
                  <a:schemeClr val="tx1">
                    <a:lumMod val="85000"/>
                    <a:lumOff val="15000"/>
                  </a:schemeClr>
                </a:solidFill>
                <a:latin typeface="Calibri"/>
                <a:cs typeface="Calibri"/>
              </a:rPr>
              <a:t>4,16 € ou 8,33 €</a:t>
            </a:r>
          </a:p>
        </p:txBody>
      </p:sp>
      <p:sp>
        <p:nvSpPr>
          <p:cNvPr id="28" name="ZoneTexte 27">
            <a:extLst>
              <a:ext uri="{FF2B5EF4-FFF2-40B4-BE49-F238E27FC236}">
                <a16:creationId xmlns:a16="http://schemas.microsoft.com/office/drawing/2014/main" id="{FAA8F2F2-731E-EE21-C560-FD5C5E313F41}"/>
              </a:ext>
            </a:extLst>
          </p:cNvPr>
          <p:cNvSpPr txBox="1"/>
          <p:nvPr/>
        </p:nvSpPr>
        <p:spPr>
          <a:xfrm>
            <a:off x="6161088" y="3263900"/>
            <a:ext cx="1019175" cy="554038"/>
          </a:xfrm>
          <a:prstGeom prst="rect">
            <a:avLst/>
          </a:prstGeom>
          <a:noFill/>
        </p:spPr>
        <p:txBody>
          <a:bodyPr wrap="none">
            <a:spAutoFit/>
          </a:bodyPr>
          <a:lstStyle/>
          <a:p>
            <a:pPr algn="ctr" eaLnBrk="1" fontAlgn="auto" hangingPunct="1">
              <a:spcBef>
                <a:spcPts val="0"/>
              </a:spcBef>
              <a:spcAft>
                <a:spcPts val="0"/>
              </a:spcAft>
              <a:defRPr/>
            </a:pPr>
            <a:r>
              <a:rPr lang="fr-CA" sz="1000" b="1" dirty="0">
                <a:solidFill>
                  <a:schemeClr val="tx1">
                    <a:lumMod val="85000"/>
                    <a:lumOff val="15000"/>
                  </a:schemeClr>
                </a:solidFill>
                <a:latin typeface="Calibri"/>
                <a:cs typeface="Calibri"/>
              </a:rPr>
              <a:t>Reçu fiscal</a:t>
            </a:r>
          </a:p>
          <a:p>
            <a:pPr algn="ctr" eaLnBrk="1" fontAlgn="auto" hangingPunct="1">
              <a:spcBef>
                <a:spcPts val="0"/>
              </a:spcBef>
              <a:spcAft>
                <a:spcPts val="0"/>
              </a:spcAft>
              <a:defRPr/>
            </a:pPr>
            <a:r>
              <a:rPr lang="fr-CA" sz="1000" b="1" dirty="0">
                <a:solidFill>
                  <a:schemeClr val="tx1">
                    <a:lumMod val="85000"/>
                    <a:lumOff val="15000"/>
                  </a:schemeClr>
                </a:solidFill>
                <a:latin typeface="Calibri"/>
                <a:cs typeface="Calibri"/>
              </a:rPr>
              <a:t>au client </a:t>
            </a:r>
          </a:p>
          <a:p>
            <a:pPr algn="ctr" eaLnBrk="1" fontAlgn="auto" hangingPunct="1">
              <a:spcBef>
                <a:spcPts val="0"/>
              </a:spcBef>
              <a:spcAft>
                <a:spcPts val="0"/>
              </a:spcAft>
              <a:defRPr/>
            </a:pPr>
            <a:r>
              <a:rPr lang="fr-CA" sz="1000" dirty="0">
                <a:solidFill>
                  <a:schemeClr val="tx1">
                    <a:lumMod val="85000"/>
                    <a:lumOff val="15000"/>
                  </a:schemeClr>
                </a:solidFill>
                <a:latin typeface="Calibri"/>
                <a:cs typeface="Calibri"/>
              </a:rPr>
              <a:t>2,75 € ou 5,50 €</a:t>
            </a:r>
          </a:p>
        </p:txBody>
      </p:sp>
      <p:sp>
        <p:nvSpPr>
          <p:cNvPr id="29" name="ZoneTexte 28">
            <a:extLst>
              <a:ext uri="{FF2B5EF4-FFF2-40B4-BE49-F238E27FC236}">
                <a16:creationId xmlns:a16="http://schemas.microsoft.com/office/drawing/2014/main" id="{F8D8ABD2-5EA7-82BF-BE95-AA2BA0BAF535}"/>
              </a:ext>
            </a:extLst>
          </p:cNvPr>
          <p:cNvSpPr txBox="1"/>
          <p:nvPr/>
        </p:nvSpPr>
        <p:spPr>
          <a:xfrm>
            <a:off x="858838" y="3830638"/>
            <a:ext cx="7172325" cy="461962"/>
          </a:xfrm>
          <a:prstGeom prst="rect">
            <a:avLst/>
          </a:prstGeom>
          <a:noFill/>
        </p:spPr>
        <p:txBody>
          <a:bodyPr>
            <a:spAutoFit/>
          </a:bodyPr>
          <a:lstStyle/>
          <a:p>
            <a:pPr eaLnBrk="1" fontAlgn="auto" hangingPunct="1">
              <a:spcBef>
                <a:spcPts val="0"/>
              </a:spcBef>
              <a:spcAft>
                <a:spcPts val="0"/>
              </a:spcAft>
              <a:defRPr/>
            </a:pPr>
            <a:r>
              <a:rPr lang="fr-FR" sz="1200" dirty="0">
                <a:solidFill>
                  <a:schemeClr val="tx1">
                    <a:lumMod val="65000"/>
                    <a:lumOff val="35000"/>
                  </a:schemeClr>
                </a:solidFill>
                <a:latin typeface="Avenir Book"/>
                <a:cs typeface="Avenir Book"/>
              </a:rPr>
              <a:t>Les partenaires s’acquittent également de frais de gestion et de promotion auprès de la plateforme SPONSO+, reversés en partie aux fédérations, ligues et comités (30% du montant remboursé).</a:t>
            </a:r>
          </a:p>
        </p:txBody>
      </p:sp>
      <p:sp>
        <p:nvSpPr>
          <p:cNvPr id="4" name="Rectangle 3">
            <a:extLst>
              <a:ext uri="{FF2B5EF4-FFF2-40B4-BE49-F238E27FC236}">
                <a16:creationId xmlns:a16="http://schemas.microsoft.com/office/drawing/2014/main" id="{7A95DB25-B094-B044-7206-BE88580D0E73}"/>
              </a:ext>
            </a:extLst>
          </p:cNvPr>
          <p:cNvSpPr/>
          <p:nvPr/>
        </p:nvSpPr>
        <p:spPr>
          <a:xfrm>
            <a:off x="2065338" y="4786313"/>
            <a:ext cx="4760912" cy="280987"/>
          </a:xfrm>
          <a:prstGeom prst="rect">
            <a:avLst/>
          </a:prstGeom>
          <a:solidFill>
            <a:srgbClr val="3499D8"/>
          </a:solidFill>
          <a:ln>
            <a:solidFill>
              <a:srgbClr val="3499D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fr-CA" sz="1600" dirty="0"/>
              <a:t>Versement des dons et remboursements </a:t>
            </a:r>
          </a:p>
        </p:txBody>
      </p:sp>
      <p:sp>
        <p:nvSpPr>
          <p:cNvPr id="30" name="ZoneTexte 29">
            <a:extLst>
              <a:ext uri="{FF2B5EF4-FFF2-40B4-BE49-F238E27FC236}">
                <a16:creationId xmlns:a16="http://schemas.microsoft.com/office/drawing/2014/main" id="{8E5AE190-570F-1094-1C7C-1CC90527DF32}"/>
              </a:ext>
            </a:extLst>
          </p:cNvPr>
          <p:cNvSpPr txBox="1"/>
          <p:nvPr/>
        </p:nvSpPr>
        <p:spPr>
          <a:xfrm>
            <a:off x="2065338" y="5146675"/>
            <a:ext cx="4751387" cy="461963"/>
          </a:xfrm>
          <a:prstGeom prst="rect">
            <a:avLst/>
          </a:prstGeom>
          <a:noFill/>
        </p:spPr>
        <p:txBody>
          <a:bodyPr>
            <a:spAutoFit/>
          </a:bodyPr>
          <a:lstStyle/>
          <a:p>
            <a:pPr eaLnBrk="1" fontAlgn="auto" hangingPunct="1">
              <a:spcBef>
                <a:spcPts val="0"/>
              </a:spcBef>
              <a:spcAft>
                <a:spcPts val="0"/>
              </a:spcAft>
              <a:defRPr/>
            </a:pPr>
            <a:r>
              <a:rPr lang="fr-FR" sz="1200" dirty="0">
                <a:solidFill>
                  <a:schemeClr val="tx1">
                    <a:lumMod val="65000"/>
                    <a:lumOff val="35000"/>
                  </a:schemeClr>
                </a:solidFill>
                <a:latin typeface="Avenir Book"/>
                <a:cs typeface="Avenir Book"/>
              </a:rPr>
              <a:t>Les virements bancaires sont réalisés automatiquement à chaque fois que les sommes cumulées atteignent les seuils forfaitaires. </a:t>
            </a:r>
          </a:p>
        </p:txBody>
      </p:sp>
      <p:sp>
        <p:nvSpPr>
          <p:cNvPr id="66580" name="ZoneTexte 30">
            <a:extLst>
              <a:ext uri="{FF2B5EF4-FFF2-40B4-BE49-F238E27FC236}">
                <a16:creationId xmlns:a16="http://schemas.microsoft.com/office/drawing/2014/main" id="{FC30B288-0C22-7A56-4BE5-02926432618B}"/>
              </a:ext>
            </a:extLst>
          </p:cNvPr>
          <p:cNvSpPr txBox="1">
            <a:spLocks noChangeArrowheads="1"/>
          </p:cNvSpPr>
          <p:nvPr/>
        </p:nvSpPr>
        <p:spPr bwMode="auto">
          <a:xfrm>
            <a:off x="2489200" y="5713413"/>
            <a:ext cx="111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fr-FR" altLang="fr-FR" sz="1200" b="1">
                <a:solidFill>
                  <a:srgbClr val="3499D8"/>
                </a:solidFill>
                <a:latin typeface="Avenir Book" panose="02000503020000020003" pitchFamily="2" charset="0"/>
                <a:ea typeface="Avenir Book" panose="02000503020000020003" pitchFamily="2" charset="0"/>
                <a:cs typeface="Avenir Book" panose="02000503020000020003" pitchFamily="2" charset="0"/>
              </a:rPr>
              <a:t>Pour le club</a:t>
            </a:r>
          </a:p>
          <a:p>
            <a:pPr algn="ctr" eaLnBrk="1" hangingPunct="1">
              <a:spcBef>
                <a:spcPct val="0"/>
              </a:spcBef>
              <a:buClrTx/>
              <a:buFontTx/>
              <a:buNone/>
            </a:pPr>
            <a:r>
              <a:rPr lang="fr-FR" altLang="fr-FR" sz="1200" b="1">
                <a:solidFill>
                  <a:srgbClr val="3499D8"/>
                </a:solidFill>
                <a:latin typeface="Avenir Book" panose="02000503020000020003" pitchFamily="2" charset="0"/>
                <a:ea typeface="Avenir Book" panose="02000503020000020003" pitchFamily="2" charset="0"/>
                <a:cs typeface="Avenir Book" panose="02000503020000020003" pitchFamily="2" charset="0"/>
              </a:rPr>
              <a:t>300 € </a:t>
            </a:r>
          </a:p>
        </p:txBody>
      </p:sp>
      <p:sp>
        <p:nvSpPr>
          <p:cNvPr id="66581" name="ZoneTexte 31">
            <a:extLst>
              <a:ext uri="{FF2B5EF4-FFF2-40B4-BE49-F238E27FC236}">
                <a16:creationId xmlns:a16="http://schemas.microsoft.com/office/drawing/2014/main" id="{FBB8293A-C1E3-92A1-EE11-53093E570AF2}"/>
              </a:ext>
            </a:extLst>
          </p:cNvPr>
          <p:cNvSpPr txBox="1">
            <a:spLocks noChangeArrowheads="1"/>
          </p:cNvSpPr>
          <p:nvPr/>
        </p:nvSpPr>
        <p:spPr bwMode="auto">
          <a:xfrm>
            <a:off x="4935538" y="5713413"/>
            <a:ext cx="1514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fr-FR" altLang="fr-FR" sz="1200" b="1">
                <a:solidFill>
                  <a:srgbClr val="3499D8"/>
                </a:solidFill>
                <a:latin typeface="Avenir Book" panose="02000503020000020003" pitchFamily="2" charset="0"/>
                <a:ea typeface="Avenir Book" panose="02000503020000020003" pitchFamily="2" charset="0"/>
                <a:cs typeface="Avenir Book" panose="02000503020000020003" pitchFamily="2" charset="0"/>
              </a:rPr>
              <a:t>Pour les donateurs</a:t>
            </a:r>
          </a:p>
          <a:p>
            <a:pPr algn="ctr" eaLnBrk="1" hangingPunct="1">
              <a:spcBef>
                <a:spcPct val="0"/>
              </a:spcBef>
              <a:buClrTx/>
              <a:buFontTx/>
              <a:buNone/>
            </a:pPr>
            <a:r>
              <a:rPr lang="fr-FR" altLang="fr-FR" sz="1200" b="1">
                <a:solidFill>
                  <a:srgbClr val="3499D8"/>
                </a:solidFill>
                <a:latin typeface="Avenir Book" panose="02000503020000020003" pitchFamily="2" charset="0"/>
                <a:ea typeface="Avenir Book" panose="02000503020000020003" pitchFamily="2" charset="0"/>
                <a:cs typeface="Avenir Book" panose="02000503020000020003" pitchFamily="2" charset="0"/>
              </a:rPr>
              <a:t>20 €</a:t>
            </a:r>
          </a:p>
        </p:txBody>
      </p:sp>
      <p:pic>
        <p:nvPicPr>
          <p:cNvPr id="66582" name="Image 5" descr="Capture d’écran 2017-09-08 à 16.26.10.png">
            <a:extLst>
              <a:ext uri="{FF2B5EF4-FFF2-40B4-BE49-F238E27FC236}">
                <a16:creationId xmlns:a16="http://schemas.microsoft.com/office/drawing/2014/main" id="{A4A007C9-4FB9-77D5-2242-5D3515DD9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4963" y="5656263"/>
            <a:ext cx="525462"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Espace réservé du contenu 4">
            <a:extLst>
              <a:ext uri="{FF2B5EF4-FFF2-40B4-BE49-F238E27FC236}">
                <a16:creationId xmlns:a16="http://schemas.microsoft.com/office/drawing/2014/main" id="{D5371C8D-4D15-EADB-33CC-3278C49929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426" b="-2"/>
          <a:stretch>
            <a:fillRect/>
          </a:stretch>
        </p:blipFill>
        <p:spPr>
          <a:xfrm>
            <a:off x="0" y="858838"/>
            <a:ext cx="9144000" cy="5141912"/>
          </a:xfrm>
        </p:spPr>
      </p:pic>
    </p:spTree>
    <p:custDataLst>
      <p:tags r:id="rId1"/>
    </p:custData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u numéro de diapositive 16">
            <a:extLst>
              <a:ext uri="{FF2B5EF4-FFF2-40B4-BE49-F238E27FC236}">
                <a16:creationId xmlns:a16="http://schemas.microsoft.com/office/drawing/2014/main" id="{B15BBA74-B071-C987-6A0C-006B5E0E862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CF242E78-FE14-7144-B492-11B2252BE5D1}" type="slidenum">
              <a:rPr lang="fr-CA" altLang="fr-FR" sz="1200" smtClean="0">
                <a:solidFill>
                  <a:srgbClr val="898989"/>
                </a:solidFill>
                <a:latin typeface="Calibri" panose="020F0502020204030204" pitchFamily="34" charset="0"/>
              </a:rPr>
              <a:pPr>
                <a:spcBef>
                  <a:spcPct val="0"/>
                </a:spcBef>
                <a:buClrTx/>
                <a:buFontTx/>
                <a:buNone/>
              </a:pPr>
              <a:t>40</a:t>
            </a:fld>
            <a:endParaRPr lang="fr-CA" altLang="fr-FR" sz="1200">
              <a:solidFill>
                <a:srgbClr val="898989"/>
              </a:solidFill>
              <a:latin typeface="Calibri" panose="020F0502020204030204" pitchFamily="34" charset="0"/>
            </a:endParaRPr>
          </a:p>
        </p:txBody>
      </p:sp>
      <p:sp>
        <p:nvSpPr>
          <p:cNvPr id="8" name="Rectangle 7">
            <a:extLst>
              <a:ext uri="{FF2B5EF4-FFF2-40B4-BE49-F238E27FC236}">
                <a16:creationId xmlns:a16="http://schemas.microsoft.com/office/drawing/2014/main" id="{040EBEBA-DCF1-302F-C81B-36B1A574FC15}"/>
              </a:ext>
            </a:extLst>
          </p:cNvPr>
          <p:cNvSpPr/>
          <p:nvPr/>
        </p:nvSpPr>
        <p:spPr>
          <a:xfrm>
            <a:off x="0" y="0"/>
            <a:ext cx="9144000" cy="998538"/>
          </a:xfrm>
          <a:prstGeom prst="rect">
            <a:avLst/>
          </a:prstGeom>
          <a:solidFill>
            <a:srgbClr val="3499D8"/>
          </a:solidFill>
          <a:ln>
            <a:solidFill>
              <a:srgbClr val="3499D8"/>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r>
              <a:rPr lang="fr-CA" sz="2400" dirty="0">
                <a:latin typeface="Avenir Book"/>
                <a:cs typeface="Avenir Book"/>
              </a:rPr>
              <a:t>	Pour toutes informations </a:t>
            </a:r>
          </a:p>
        </p:txBody>
      </p:sp>
      <p:pic>
        <p:nvPicPr>
          <p:cNvPr id="69635" name="Image 18" descr="logo-sponsoplus-horizontal.png">
            <a:extLst>
              <a:ext uri="{FF2B5EF4-FFF2-40B4-BE49-F238E27FC236}">
                <a16:creationId xmlns:a16="http://schemas.microsoft.com/office/drawing/2014/main" id="{32C46287-F7EA-C856-DA98-A4471B537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038" y="398463"/>
            <a:ext cx="12239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A5B634E1-1A96-1700-6CC1-F2638A2F1BD2}"/>
              </a:ext>
            </a:extLst>
          </p:cNvPr>
          <p:cNvSpPr txBox="1"/>
          <p:nvPr/>
        </p:nvSpPr>
        <p:spPr>
          <a:xfrm>
            <a:off x="611188" y="1296988"/>
            <a:ext cx="7913687" cy="3538537"/>
          </a:xfrm>
          <a:prstGeom prst="rect">
            <a:avLst/>
          </a:prstGeom>
          <a:noFill/>
        </p:spPr>
        <p:txBody>
          <a:bodyPr>
            <a:spAutoFit/>
          </a:bodyPr>
          <a:lstStyle/>
          <a:p>
            <a:pPr algn="just" eaLnBrk="1" fontAlgn="auto" hangingPunct="1">
              <a:spcBef>
                <a:spcPts val="0"/>
              </a:spcBef>
              <a:spcAft>
                <a:spcPts val="0"/>
              </a:spcAft>
              <a:defRPr/>
            </a:pPr>
            <a:r>
              <a:rPr lang="fr-FR" sz="3200" dirty="0">
                <a:solidFill>
                  <a:srgbClr val="3499D8"/>
                </a:solidFill>
                <a:latin typeface="Avenir Book"/>
                <a:cs typeface="Avenir Book"/>
              </a:rPr>
              <a:t>Votre contact </a:t>
            </a:r>
          </a:p>
          <a:p>
            <a:pPr algn="just" eaLnBrk="1" fontAlgn="auto" hangingPunct="1">
              <a:spcBef>
                <a:spcPts val="0"/>
              </a:spcBef>
              <a:spcAft>
                <a:spcPts val="0"/>
              </a:spcAft>
              <a:defRPr/>
            </a:pPr>
            <a:endParaRPr lang="fr-FR" sz="3200" dirty="0">
              <a:solidFill>
                <a:srgbClr val="3499D8"/>
              </a:solidFill>
              <a:latin typeface="Avenir Book"/>
              <a:cs typeface="Avenir Book"/>
            </a:endParaRPr>
          </a:p>
          <a:p>
            <a:pPr algn="just" eaLnBrk="1" fontAlgn="auto" hangingPunct="1">
              <a:spcBef>
                <a:spcPts val="0"/>
              </a:spcBef>
              <a:spcAft>
                <a:spcPts val="0"/>
              </a:spcAft>
              <a:defRPr/>
            </a:pPr>
            <a:endParaRPr lang="fr-FR" sz="3200" dirty="0">
              <a:solidFill>
                <a:srgbClr val="3499D8"/>
              </a:solidFill>
              <a:latin typeface="Avenir Book"/>
              <a:cs typeface="Avenir Book"/>
            </a:endParaRPr>
          </a:p>
          <a:p>
            <a:pPr algn="just" eaLnBrk="1" fontAlgn="auto" hangingPunct="1">
              <a:spcBef>
                <a:spcPts val="0"/>
              </a:spcBef>
              <a:spcAft>
                <a:spcPts val="0"/>
              </a:spcAft>
              <a:defRPr/>
            </a:pPr>
            <a:endParaRPr lang="fr-FR" sz="3200" dirty="0">
              <a:solidFill>
                <a:srgbClr val="3499D8"/>
              </a:solidFill>
              <a:latin typeface="Avenir Book"/>
              <a:cs typeface="Avenir Book"/>
            </a:endParaRPr>
          </a:p>
          <a:p>
            <a:pPr algn="just" eaLnBrk="1" fontAlgn="auto" hangingPunct="1">
              <a:spcBef>
                <a:spcPts val="0"/>
              </a:spcBef>
              <a:spcAft>
                <a:spcPts val="0"/>
              </a:spcAft>
              <a:defRPr/>
            </a:pPr>
            <a:r>
              <a:rPr lang="fr-FR" sz="3200" dirty="0">
                <a:latin typeface="Avenir Book"/>
                <a:cs typeface="Avenir Book"/>
              </a:rPr>
              <a:t>                    </a:t>
            </a:r>
            <a:r>
              <a:rPr lang="fr-FR" sz="2800" dirty="0">
                <a:latin typeface="Avenir Book"/>
                <a:cs typeface="Avenir Book"/>
              </a:rPr>
              <a:t>Patrice VIEU</a:t>
            </a:r>
          </a:p>
          <a:p>
            <a:pPr algn="just" eaLnBrk="1" fontAlgn="auto" hangingPunct="1">
              <a:spcBef>
                <a:spcPts val="0"/>
              </a:spcBef>
              <a:spcAft>
                <a:spcPts val="0"/>
              </a:spcAft>
              <a:defRPr/>
            </a:pPr>
            <a:r>
              <a:rPr lang="fr-FR" sz="2800" dirty="0">
                <a:latin typeface="Avenir Book"/>
                <a:cs typeface="Avenir Book"/>
              </a:rPr>
              <a:t>                       Mail: </a:t>
            </a:r>
            <a:r>
              <a:rPr lang="fr-FR" sz="2800" dirty="0">
                <a:solidFill>
                  <a:srgbClr val="3499D8"/>
                </a:solidFill>
                <a:latin typeface="Avenir Book"/>
                <a:cs typeface="Avenir Book"/>
                <a:hlinkClick r:id="rId4"/>
              </a:rPr>
              <a:t>p.vieu@sponsoplus.fr</a:t>
            </a:r>
            <a:endParaRPr lang="fr-FR" sz="2800" dirty="0">
              <a:solidFill>
                <a:srgbClr val="3499D8"/>
              </a:solidFill>
              <a:latin typeface="Avenir Book"/>
              <a:cs typeface="Avenir Book"/>
            </a:endParaRPr>
          </a:p>
          <a:p>
            <a:pPr algn="just" eaLnBrk="1" fontAlgn="auto" hangingPunct="1">
              <a:spcBef>
                <a:spcPts val="0"/>
              </a:spcBef>
              <a:spcAft>
                <a:spcPts val="0"/>
              </a:spcAft>
              <a:defRPr/>
            </a:pPr>
            <a:r>
              <a:rPr lang="fr-FR" sz="2800" dirty="0">
                <a:latin typeface="Avenir Book"/>
                <a:cs typeface="Avenir Book"/>
              </a:rPr>
              <a:t>                       Portable: </a:t>
            </a:r>
            <a:r>
              <a:rPr lang="fr-FR" sz="2800" dirty="0">
                <a:solidFill>
                  <a:srgbClr val="3499D8"/>
                </a:solidFill>
                <a:latin typeface="Avenir Book"/>
                <a:cs typeface="Avenir Book"/>
              </a:rPr>
              <a:t>06 79 77 01 16 </a:t>
            </a:r>
            <a:r>
              <a:rPr lang="fr-FR" sz="1200" dirty="0">
                <a:solidFill>
                  <a:srgbClr val="595959"/>
                </a:solidFill>
                <a:latin typeface="Avenir Book"/>
                <a:cs typeface="Avenir Book"/>
              </a:rPr>
              <a:t>  </a:t>
            </a:r>
            <a:endParaRPr lang="fr-CA" sz="1200" dirty="0">
              <a:solidFill>
                <a:schemeClr val="tx1">
                  <a:lumMod val="65000"/>
                  <a:lumOff val="35000"/>
                </a:schemeClr>
              </a:solidFill>
              <a:latin typeface="Avenir Book"/>
              <a:cs typeface="Avenir Book"/>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re 1">
            <a:extLst>
              <a:ext uri="{FF2B5EF4-FFF2-40B4-BE49-F238E27FC236}">
                <a16:creationId xmlns:a16="http://schemas.microsoft.com/office/drawing/2014/main" id="{3F6C148F-2466-0414-F7BF-9F2BF29CA0F9}"/>
              </a:ext>
            </a:extLst>
          </p:cNvPr>
          <p:cNvSpPr>
            <a:spLocks noGrp="1" noChangeArrowheads="1"/>
          </p:cNvSpPr>
          <p:nvPr>
            <p:ph type="title"/>
          </p:nvPr>
        </p:nvSpPr>
        <p:spPr>
          <a:xfrm>
            <a:off x="2411413" y="2857500"/>
            <a:ext cx="8229600" cy="1143000"/>
          </a:xfrm>
        </p:spPr>
        <p:txBody>
          <a:bodyPr/>
          <a:lstStyle/>
          <a:p>
            <a:pPr eaLnBrk="1" hangingPunct="1"/>
            <a:r>
              <a:rPr lang="fr-FR" altLang="fr-FR">
                <a:latin typeface="DIN" pitchFamily="2" charset="0"/>
              </a:rPr>
              <a:t>Les fondations et fonds de dotation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a:extLst>
              <a:ext uri="{FF2B5EF4-FFF2-40B4-BE49-F238E27FC236}">
                <a16:creationId xmlns:a16="http://schemas.microsoft.com/office/drawing/2014/main" id="{85F1FCAF-FE8F-5DFD-AFF1-E131BB6397F3}"/>
              </a:ext>
            </a:extLst>
          </p:cNvPr>
          <p:cNvSpPr>
            <a:spLocks noGrp="1"/>
          </p:cNvSpPr>
          <p:nvPr>
            <p:ph type="title"/>
          </p:nvPr>
        </p:nvSpPr>
        <p:spPr>
          <a:xfrm>
            <a:off x="457200" y="2857500"/>
            <a:ext cx="8229600" cy="1143000"/>
          </a:xfrm>
        </p:spPr>
        <p:txBody>
          <a:bodyPr rtlCol="0">
            <a:normAutofit fontScale="90000"/>
          </a:bodyPr>
          <a:lstStyle/>
          <a:p>
            <a:pPr eaLnBrk="1" fontAlgn="auto" hangingPunct="1">
              <a:spcAft>
                <a:spcPts val="0"/>
              </a:spcAft>
              <a:defRPr/>
            </a:pPr>
            <a:r>
              <a:rPr lang="fr-FR" altLang="fr-FR" sz="2000" dirty="0">
                <a:solidFill>
                  <a:schemeClr val="tx1">
                    <a:lumMod val="85000"/>
                    <a:lumOff val="15000"/>
                  </a:schemeClr>
                </a:solidFill>
              </a:rPr>
              <a:t>La Fondation :</a:t>
            </a:r>
            <a:br>
              <a:rPr lang="fr-FR" altLang="fr-FR" sz="2000" dirty="0">
                <a:solidFill>
                  <a:schemeClr val="tx1">
                    <a:lumMod val="85000"/>
                    <a:lumOff val="15000"/>
                  </a:schemeClr>
                </a:solidFill>
              </a:rPr>
            </a:br>
            <a:br>
              <a:rPr lang="fr-FR" altLang="fr-FR" sz="2000" dirty="0">
                <a:solidFill>
                  <a:schemeClr val="tx1">
                    <a:lumMod val="85000"/>
                    <a:lumOff val="15000"/>
                  </a:schemeClr>
                </a:solidFill>
              </a:rPr>
            </a:br>
            <a:r>
              <a:rPr lang="fr-FR" altLang="fr-FR" sz="2000" dirty="0">
                <a:solidFill>
                  <a:schemeClr val="tx1">
                    <a:lumMod val="85000"/>
                    <a:lumOff val="15000"/>
                  </a:schemeClr>
                </a:solidFill>
                <a:latin typeface="DIN"/>
              </a:rPr>
              <a:t>Une </a:t>
            </a:r>
            <a:r>
              <a:rPr lang="fr-FR" altLang="fr-FR" sz="2000" b="1" dirty="0">
                <a:solidFill>
                  <a:schemeClr val="tx1">
                    <a:lumMod val="85000"/>
                    <a:lumOff val="15000"/>
                  </a:schemeClr>
                </a:solidFill>
                <a:latin typeface="DIN"/>
              </a:rPr>
              <a:t>fondation</a:t>
            </a:r>
            <a:r>
              <a:rPr lang="fr-FR" altLang="fr-FR" sz="2000" dirty="0">
                <a:solidFill>
                  <a:schemeClr val="tx1">
                    <a:lumMod val="85000"/>
                    <a:lumOff val="15000"/>
                  </a:schemeClr>
                </a:solidFill>
                <a:latin typeface="DIN"/>
              </a:rPr>
              <a:t> est une </a:t>
            </a:r>
            <a:r>
              <a:rPr lang="fr-FR" altLang="fr-FR" sz="2000" dirty="0">
                <a:solidFill>
                  <a:schemeClr val="tx1">
                    <a:lumMod val="85000"/>
                    <a:lumOff val="15000"/>
                  </a:schemeClr>
                </a:solidFill>
                <a:latin typeface="DIN"/>
                <a:hlinkClick r:id="rId2" tooltip="Personne morale"/>
              </a:rPr>
              <a:t>personne morale</a:t>
            </a:r>
            <a:r>
              <a:rPr lang="fr-FR" altLang="fr-FR" sz="2000" dirty="0">
                <a:solidFill>
                  <a:schemeClr val="tx1">
                    <a:lumMod val="85000"/>
                    <a:lumOff val="15000"/>
                  </a:schemeClr>
                </a:solidFill>
                <a:latin typeface="DIN"/>
              </a:rPr>
              <a:t> de droit privé à but non lucratif créée par un ou plusieurs </a:t>
            </a:r>
            <a:r>
              <a:rPr lang="fr-FR" altLang="fr-FR" sz="2000" dirty="0">
                <a:solidFill>
                  <a:schemeClr val="tx1">
                    <a:lumMod val="85000"/>
                    <a:lumOff val="15000"/>
                  </a:schemeClr>
                </a:solidFill>
                <a:latin typeface="DIN"/>
                <a:hlinkClick r:id="rId3" tooltip="Donateur"/>
              </a:rPr>
              <a:t>donateurs</a:t>
            </a:r>
            <a:r>
              <a:rPr lang="fr-FR" altLang="fr-FR" sz="2000" dirty="0">
                <a:solidFill>
                  <a:schemeClr val="tx1">
                    <a:lumMod val="85000"/>
                    <a:lumOff val="15000"/>
                  </a:schemeClr>
                </a:solidFill>
                <a:latin typeface="DIN"/>
              </a:rPr>
              <a:t>, eux-mêmes pouvant être des personnes physiques ou morales, pour accomplir une œuvre d'</a:t>
            </a:r>
            <a:r>
              <a:rPr lang="fr-FR" altLang="fr-FR" sz="2000" dirty="0">
                <a:solidFill>
                  <a:schemeClr val="tx1">
                    <a:lumMod val="85000"/>
                    <a:lumOff val="15000"/>
                  </a:schemeClr>
                </a:solidFill>
                <a:latin typeface="DIN"/>
                <a:hlinkClick r:id="rId4" tooltip="Intérêt général"/>
              </a:rPr>
              <a:t>intérêt général</a:t>
            </a:r>
            <a:r>
              <a:rPr lang="fr-FR" altLang="fr-FR" sz="2000" dirty="0">
                <a:solidFill>
                  <a:schemeClr val="tx1">
                    <a:lumMod val="85000"/>
                    <a:lumOff val="15000"/>
                  </a:schemeClr>
                </a:solidFill>
                <a:latin typeface="DIN"/>
              </a:rPr>
              <a:t>. Les fondations sont rattachées à la famille des structures composant l'</a:t>
            </a:r>
            <a:r>
              <a:rPr lang="fr-FR" altLang="fr-FR" sz="2000" dirty="0">
                <a:solidFill>
                  <a:schemeClr val="tx1">
                    <a:lumMod val="85000"/>
                    <a:lumOff val="15000"/>
                  </a:schemeClr>
                </a:solidFill>
                <a:latin typeface="DIN"/>
                <a:hlinkClick r:id="rId5" tooltip="Économie sociale"/>
              </a:rPr>
              <a:t>économie sociale</a:t>
            </a:r>
            <a:r>
              <a:rPr lang="fr-FR" altLang="fr-FR" sz="2000" dirty="0">
                <a:solidFill>
                  <a:schemeClr val="tx1">
                    <a:lumMod val="85000"/>
                    <a:lumOff val="15000"/>
                  </a:schemeClr>
                </a:solidFill>
                <a:latin typeface="DIN"/>
              </a:rPr>
              <a:t>.</a:t>
            </a:r>
          </a:p>
        </p:txBody>
      </p:sp>
      <p:sp>
        <p:nvSpPr>
          <p:cNvPr id="72706" name="ZoneTexte 2">
            <a:extLst>
              <a:ext uri="{FF2B5EF4-FFF2-40B4-BE49-F238E27FC236}">
                <a16:creationId xmlns:a16="http://schemas.microsoft.com/office/drawing/2014/main" id="{9125CCB3-4DC5-940D-310D-A5F276A57283}"/>
              </a:ext>
            </a:extLst>
          </p:cNvPr>
          <p:cNvSpPr txBox="1">
            <a:spLocks noChangeArrowheads="1"/>
          </p:cNvSpPr>
          <p:nvPr/>
        </p:nvSpPr>
        <p:spPr bwMode="auto">
          <a:xfrm>
            <a:off x="3790950" y="908050"/>
            <a:ext cx="4895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sz="3600">
                <a:solidFill>
                  <a:schemeClr val="tx1"/>
                </a:solidFill>
                <a:latin typeface="Arial" panose="020B0604020202020204" pitchFamily="34" charset="0"/>
              </a:rPr>
              <a:t>Définition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ZoneTexte 2">
            <a:extLst>
              <a:ext uri="{FF2B5EF4-FFF2-40B4-BE49-F238E27FC236}">
                <a16:creationId xmlns:a16="http://schemas.microsoft.com/office/drawing/2014/main" id="{A4E35906-8BDB-E280-BAD5-E0D3B57D551C}"/>
              </a:ext>
            </a:extLst>
          </p:cNvPr>
          <p:cNvSpPr txBox="1">
            <a:spLocks noChangeArrowheads="1"/>
          </p:cNvSpPr>
          <p:nvPr/>
        </p:nvSpPr>
        <p:spPr bwMode="auto">
          <a:xfrm>
            <a:off x="3779838" y="620713"/>
            <a:ext cx="4895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sz="3600">
                <a:solidFill>
                  <a:schemeClr val="tx1"/>
                </a:solidFill>
                <a:latin typeface="Arial" panose="020B0604020202020204" pitchFamily="34" charset="0"/>
              </a:rPr>
              <a:t>Définition</a:t>
            </a:r>
          </a:p>
        </p:txBody>
      </p:sp>
      <p:sp>
        <p:nvSpPr>
          <p:cNvPr id="73730" name="Rectangle 2">
            <a:extLst>
              <a:ext uri="{FF2B5EF4-FFF2-40B4-BE49-F238E27FC236}">
                <a16:creationId xmlns:a16="http://schemas.microsoft.com/office/drawing/2014/main" id="{AE15022A-1967-E617-CA8F-2E9A37BC50AF}"/>
              </a:ext>
            </a:extLst>
          </p:cNvPr>
          <p:cNvSpPr>
            <a:spLocks noGrp="1" noChangeArrowheads="1"/>
          </p:cNvSpPr>
          <p:nvPr>
            <p:ph type="title"/>
          </p:nvPr>
        </p:nvSpPr>
        <p:spPr>
          <a:xfrm>
            <a:off x="457200" y="2136775"/>
            <a:ext cx="7354888" cy="25860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fr-FR" altLang="fr-FR" sz="1800">
                <a:latin typeface="Arial" panose="020B0604020202020204" pitchFamily="34" charset="0"/>
                <a:cs typeface="Arial" panose="020B0604020202020204" pitchFamily="34" charset="0"/>
              </a:rPr>
              <a:t>Le fonds de dotation :</a:t>
            </a:r>
            <a:br>
              <a:rPr lang="fr-FR" altLang="fr-FR" sz="1800">
                <a:latin typeface="Arial" panose="020B0604020202020204" pitchFamily="34" charset="0"/>
                <a:cs typeface="Arial" panose="020B0604020202020204" pitchFamily="34" charset="0"/>
              </a:rPr>
            </a:br>
            <a:br>
              <a:rPr lang="fr-FR" altLang="fr-FR" sz="1800">
                <a:latin typeface="Arial" panose="020B0604020202020204" pitchFamily="34" charset="0"/>
                <a:cs typeface="Arial" panose="020B0604020202020204" pitchFamily="34" charset="0"/>
              </a:rPr>
            </a:br>
            <a:r>
              <a:rPr lang="fr-FR" altLang="fr-FR" sz="1800">
                <a:latin typeface="Arial" panose="020B0604020202020204" pitchFamily="34" charset="0"/>
                <a:cs typeface="Arial" panose="020B0604020202020204" pitchFamily="34" charset="0"/>
              </a:rPr>
              <a:t>En </a:t>
            </a:r>
            <a:r>
              <a:rPr lang="fr-FR" altLang="fr-FR" sz="1800">
                <a:latin typeface="Arial" panose="020B0604020202020204" pitchFamily="34" charset="0"/>
                <a:cs typeface="Arial" panose="020B0604020202020204" pitchFamily="34" charset="0"/>
                <a:hlinkClick r:id="rId2" tooltip="France"/>
              </a:rPr>
              <a:t>France</a:t>
            </a:r>
            <a:r>
              <a:rPr lang="fr-FR" altLang="fr-FR" sz="1800">
                <a:latin typeface="Arial" panose="020B0604020202020204" pitchFamily="34" charset="0"/>
                <a:cs typeface="Arial" panose="020B0604020202020204" pitchFamily="34" charset="0"/>
              </a:rPr>
              <a:t>, le </a:t>
            </a:r>
            <a:r>
              <a:rPr lang="fr-FR" altLang="fr-FR" sz="1800" b="1">
                <a:latin typeface="Arial" panose="020B0604020202020204" pitchFamily="34" charset="0"/>
                <a:cs typeface="Arial" panose="020B0604020202020204" pitchFamily="34" charset="0"/>
              </a:rPr>
              <a:t>fonds de dotation</a:t>
            </a:r>
            <a:r>
              <a:rPr lang="fr-FR" altLang="fr-FR" sz="1800">
                <a:latin typeface="Arial" panose="020B0604020202020204" pitchFamily="34" charset="0"/>
                <a:cs typeface="Arial" panose="020B0604020202020204" pitchFamily="34" charset="0"/>
              </a:rPr>
              <a:t> est une forme juridique issue de la</a:t>
            </a:r>
            <a:br>
              <a:rPr lang="fr-FR" altLang="fr-FR" sz="1800">
                <a:latin typeface="Arial" panose="020B0604020202020204" pitchFamily="34" charset="0"/>
                <a:cs typeface="Arial" panose="020B0604020202020204" pitchFamily="34" charset="0"/>
              </a:rPr>
            </a:br>
            <a:r>
              <a:rPr lang="fr-FR" altLang="fr-FR" sz="1800">
                <a:latin typeface="Arial" panose="020B0604020202020204" pitchFamily="34" charset="0"/>
                <a:cs typeface="Arial" panose="020B0604020202020204" pitchFamily="34" charset="0"/>
              </a:rPr>
              <a:t> </a:t>
            </a:r>
            <a:r>
              <a:rPr lang="fr-FR" altLang="fr-FR" sz="1800">
                <a:latin typeface="Arial" panose="020B0604020202020204" pitchFamily="34" charset="0"/>
                <a:cs typeface="Arial" panose="020B0604020202020204" pitchFamily="34" charset="0"/>
                <a:hlinkClick r:id="rId3" tooltip="Loi de modernisation de l'économie de 2008"/>
              </a:rPr>
              <a:t>loi de modernisation de l’économie</a:t>
            </a:r>
            <a:r>
              <a:rPr lang="fr-FR" altLang="fr-FR" sz="1800">
                <a:latin typeface="Arial" panose="020B0604020202020204" pitchFamily="34" charset="0"/>
                <a:cs typeface="Arial" panose="020B0604020202020204" pitchFamily="34" charset="0"/>
              </a:rPr>
              <a:t> (loi n</a:t>
            </a:r>
            <a:r>
              <a:rPr lang="fr-FR" altLang="fr-FR" sz="1800" baseline="30000">
                <a:latin typeface="Arial" panose="020B0604020202020204" pitchFamily="34" charset="0"/>
                <a:cs typeface="Arial" panose="020B0604020202020204" pitchFamily="34" charset="0"/>
              </a:rPr>
              <a:t>o</a:t>
            </a:r>
            <a:r>
              <a:rPr lang="fr-FR" altLang="fr-FR" sz="1800">
                <a:latin typeface="Arial" panose="020B0604020202020204" pitchFamily="34" charset="0"/>
                <a:cs typeface="Arial" panose="020B0604020202020204" pitchFamily="34" charset="0"/>
              </a:rPr>
              <a:t> 2008-776 du 4 août 2008) conçue avec la vocation de concilier la popularité des </a:t>
            </a:r>
            <a:r>
              <a:rPr lang="fr-FR" altLang="fr-FR" sz="1800">
                <a:latin typeface="Arial" panose="020B0604020202020204" pitchFamily="34" charset="0"/>
                <a:cs typeface="Arial" panose="020B0604020202020204" pitchFamily="34" charset="0"/>
                <a:hlinkClick r:id="rId4" tooltip="Association à but non lucratif"/>
              </a:rPr>
              <a:t>associations</a:t>
            </a:r>
            <a:r>
              <a:rPr lang="fr-FR" altLang="fr-FR" sz="1800">
                <a:latin typeface="Arial" panose="020B0604020202020204" pitchFamily="34" charset="0"/>
                <a:cs typeface="Arial" panose="020B0604020202020204" pitchFamily="34" charset="0"/>
              </a:rPr>
              <a:t> et le prestige des </a:t>
            </a:r>
            <a:r>
              <a:rPr lang="fr-FR" altLang="fr-FR" sz="1800">
                <a:latin typeface="Arial" panose="020B0604020202020204" pitchFamily="34" charset="0"/>
                <a:cs typeface="Arial" panose="020B0604020202020204" pitchFamily="34" charset="0"/>
                <a:hlinkClick r:id="rId5" tooltip="Fondation (institution)"/>
              </a:rPr>
              <a:t>fondations</a:t>
            </a:r>
            <a:r>
              <a:rPr lang="fr-FR" altLang="fr-FR" sz="1800">
                <a:latin typeface="Arial" panose="020B0604020202020204" pitchFamily="34" charset="0"/>
                <a:cs typeface="Arial" panose="020B0604020202020204" pitchFamily="34" charset="0"/>
              </a:rPr>
              <a:t>. </a:t>
            </a:r>
            <a:br>
              <a:rPr lang="fr-FR" altLang="fr-FR" sz="1800">
                <a:latin typeface="Arial" panose="020B0604020202020204" pitchFamily="34" charset="0"/>
                <a:cs typeface="Arial" panose="020B0604020202020204" pitchFamily="34" charset="0"/>
              </a:rPr>
            </a:br>
            <a:br>
              <a:rPr lang="fr-FR" altLang="fr-FR" sz="1800">
                <a:latin typeface="Arial" panose="020B0604020202020204" pitchFamily="34" charset="0"/>
                <a:cs typeface="Arial" panose="020B0604020202020204" pitchFamily="34" charset="0"/>
              </a:rPr>
            </a:br>
            <a:r>
              <a:rPr lang="fr-FR" altLang="fr-FR" sz="1800">
                <a:latin typeface="Arial" panose="020B0604020202020204" pitchFamily="34" charset="0"/>
                <a:cs typeface="Arial" panose="020B0604020202020204" pitchFamily="34" charset="0"/>
              </a:rPr>
              <a:t>Les fonds de dotation sont créés par simple déclaration et dépôt des statuts à la préfecture.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re 1">
            <a:extLst>
              <a:ext uri="{FF2B5EF4-FFF2-40B4-BE49-F238E27FC236}">
                <a16:creationId xmlns:a16="http://schemas.microsoft.com/office/drawing/2014/main" id="{B95A2607-9464-5838-C3D2-662296BEAA0C}"/>
              </a:ext>
            </a:extLst>
          </p:cNvPr>
          <p:cNvSpPr>
            <a:spLocks noGrp="1" noChangeArrowheads="1"/>
          </p:cNvSpPr>
          <p:nvPr>
            <p:ph type="ctrTitle"/>
          </p:nvPr>
        </p:nvSpPr>
        <p:spPr>
          <a:xfrm>
            <a:off x="1943100" y="2514600"/>
            <a:ext cx="6599238" cy="2262188"/>
          </a:xfrm>
        </p:spPr>
        <p:txBody>
          <a:bodyPr/>
          <a:lstStyle/>
          <a:p>
            <a:pPr eaLnBrk="1" hangingPunct="1"/>
            <a:endParaRPr lang="fr-FR" altLang="fr-FR"/>
          </a:p>
        </p:txBody>
      </p:sp>
      <p:sp>
        <p:nvSpPr>
          <p:cNvPr id="3" name="Sous-titre 2">
            <a:extLst>
              <a:ext uri="{FF2B5EF4-FFF2-40B4-BE49-F238E27FC236}">
                <a16:creationId xmlns:a16="http://schemas.microsoft.com/office/drawing/2014/main" id="{AC8B4EA1-8FEA-7C9D-6966-0DCD877A2F11}"/>
              </a:ext>
            </a:extLst>
          </p:cNvPr>
          <p:cNvSpPr>
            <a:spLocks noGrp="1"/>
          </p:cNvSpPr>
          <p:nvPr>
            <p:ph type="subTitle" idx="1"/>
          </p:nvPr>
        </p:nvSpPr>
        <p:spPr>
          <a:xfrm>
            <a:off x="1943100" y="4776788"/>
            <a:ext cx="6599238" cy="1127125"/>
          </a:xfrm>
        </p:spPr>
        <p:txBody>
          <a:bodyPr rtlCol="0">
            <a:normAutofit/>
          </a:bodyPr>
          <a:lstStyle/>
          <a:p>
            <a:pPr eaLnBrk="1" fontAlgn="auto" hangingPunct="1">
              <a:spcAft>
                <a:spcPts val="0"/>
              </a:spcAft>
              <a:buFont typeface="Wingdings 3" charset="2"/>
              <a:buNone/>
              <a:defRPr/>
            </a:pPr>
            <a:endParaRPr lang="fr-FR"/>
          </a:p>
        </p:txBody>
      </p:sp>
      <p:sp>
        <p:nvSpPr>
          <p:cNvPr id="74755" name="ZoneTexte 5">
            <a:extLst>
              <a:ext uri="{FF2B5EF4-FFF2-40B4-BE49-F238E27FC236}">
                <a16:creationId xmlns:a16="http://schemas.microsoft.com/office/drawing/2014/main" id="{E4CD9846-4BAD-0C7E-1D80-29EA1E2E724D}"/>
              </a:ext>
            </a:extLst>
          </p:cNvPr>
          <p:cNvSpPr txBox="1">
            <a:spLocks noChangeArrowheads="1"/>
          </p:cNvSpPr>
          <p:nvPr/>
        </p:nvSpPr>
        <p:spPr bwMode="auto">
          <a:xfrm>
            <a:off x="6173788" y="196850"/>
            <a:ext cx="29765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fr-FR" altLang="fr-FR">
              <a:solidFill>
                <a:schemeClr val="tx1"/>
              </a:solidFill>
              <a:latin typeface="Arial" panose="020B0604020202020204" pitchFamily="34" charset="0"/>
            </a:endParaRPr>
          </a:p>
        </p:txBody>
      </p:sp>
      <p:pic>
        <p:nvPicPr>
          <p:cNvPr id="74756" name="Image 12" descr="Une image contenant personne&#10;&#10;Description générée avec un niveau de confiance très élevé">
            <a:extLst>
              <a:ext uri="{FF2B5EF4-FFF2-40B4-BE49-F238E27FC236}">
                <a16:creationId xmlns:a16="http://schemas.microsoft.com/office/drawing/2014/main" id="{9EE6CF8E-A38A-BC50-0819-689AF2F22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02344F8E-B036-9311-A9CB-B41594B7E5E7}"/>
              </a:ext>
            </a:extLst>
          </p:cNvPr>
          <p:cNvSpPr>
            <a:spLocks noGrp="1"/>
          </p:cNvSpPr>
          <p:nvPr>
            <p:ph idx="1"/>
          </p:nvPr>
        </p:nvSpPr>
        <p:spPr>
          <a:xfrm>
            <a:off x="1116013" y="1412875"/>
            <a:ext cx="7845425" cy="3629025"/>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fr-FR" sz="2566" b="1" dirty="0">
                <a:solidFill>
                  <a:srgbClr val="595959"/>
                </a:solidFill>
              </a:rPr>
              <a:t>Graine de Sport est un fonds de dotation</a:t>
            </a:r>
            <a:r>
              <a:rPr lang="fr-FR" sz="2566" dirty="0">
                <a:solidFill>
                  <a:schemeClr val="tx1">
                    <a:lumMod val="75000"/>
                    <a:lumOff val="25000"/>
                  </a:schemeClr>
                </a:solidFill>
              </a:rPr>
              <a:t> créé pour financer des projets sportifs d’intérêt général, portés par </a:t>
            </a:r>
            <a:r>
              <a:rPr lang="fr-FR" sz="1454" i="1" dirty="0">
                <a:solidFill>
                  <a:schemeClr val="tx1">
                    <a:lumMod val="75000"/>
                    <a:lumOff val="25000"/>
                  </a:schemeClr>
                </a:solidFill>
              </a:rPr>
              <a:t>(ou avec) </a:t>
            </a:r>
            <a:r>
              <a:rPr lang="fr-FR" sz="2566" dirty="0">
                <a:solidFill>
                  <a:schemeClr val="tx1">
                    <a:lumMod val="75000"/>
                    <a:lumOff val="25000"/>
                  </a:schemeClr>
                </a:solidFill>
              </a:rPr>
              <a:t>des clubs et comités sportifs…</a:t>
            </a:r>
          </a:p>
          <a:p>
            <a:pPr marL="0" indent="0" eaLnBrk="1" fontAlgn="auto" hangingPunct="1">
              <a:spcAft>
                <a:spcPts val="0"/>
              </a:spcAft>
              <a:buFont typeface="Arial" panose="020B0604020202020204" pitchFamily="34" charset="0"/>
              <a:buNone/>
              <a:defRPr/>
            </a:pPr>
            <a:r>
              <a:rPr lang="fr-FR" sz="2566" dirty="0">
                <a:solidFill>
                  <a:schemeClr val="tx1">
                    <a:lumMod val="75000"/>
                    <a:lumOff val="25000"/>
                  </a:schemeClr>
                </a:solidFill>
              </a:rPr>
              <a:t>… déployé dans 4 </a:t>
            </a:r>
            <a:r>
              <a:rPr lang="fr-FR" sz="1454" i="1" dirty="0">
                <a:solidFill>
                  <a:schemeClr val="tx1">
                    <a:lumMod val="75000"/>
                    <a:lumOff val="25000"/>
                  </a:schemeClr>
                </a:solidFill>
              </a:rPr>
              <a:t>(2016-2017) </a:t>
            </a:r>
            <a:r>
              <a:rPr lang="fr-FR" sz="2566" dirty="0">
                <a:solidFill>
                  <a:schemeClr val="tx1">
                    <a:lumMod val="75000"/>
                    <a:lumOff val="25000"/>
                  </a:schemeClr>
                </a:solidFill>
              </a:rPr>
              <a:t>et bientôt 12 départements de Nouvelle-Aquitaine </a:t>
            </a:r>
            <a:r>
              <a:rPr lang="fr-FR" sz="1454" i="1" dirty="0">
                <a:solidFill>
                  <a:schemeClr val="tx1">
                    <a:lumMod val="75000"/>
                    <a:lumOff val="25000"/>
                  </a:schemeClr>
                </a:solidFill>
              </a:rPr>
              <a:t>(2018)</a:t>
            </a:r>
            <a:r>
              <a:rPr lang="fr-FR" sz="2566" dirty="0">
                <a:solidFill>
                  <a:schemeClr val="tx1">
                    <a:lumMod val="75000"/>
                    <a:lumOff val="25000"/>
                  </a:schemeClr>
                </a:solidFill>
              </a:rPr>
              <a:t> ; et un jour un peu plus loin !</a:t>
            </a:r>
          </a:p>
          <a:p>
            <a:pPr marL="0" indent="0" eaLnBrk="1" fontAlgn="auto" hangingPunct="1">
              <a:spcAft>
                <a:spcPts val="0"/>
              </a:spcAft>
              <a:buFont typeface="Arial" panose="020B0604020202020204" pitchFamily="34" charset="0"/>
              <a:buNone/>
              <a:defRPr/>
            </a:pPr>
            <a:endParaRPr lang="fr-FR" sz="2052" dirty="0">
              <a:solidFill>
                <a:schemeClr val="tx1">
                  <a:lumMod val="75000"/>
                  <a:lumOff val="25000"/>
                </a:schemeClr>
              </a:solidFill>
            </a:endParaRPr>
          </a:p>
          <a:p>
            <a:pPr marL="293248" indent="-293248" eaLnBrk="1" fontAlgn="auto" hangingPunct="1">
              <a:spcBef>
                <a:spcPts val="1026"/>
              </a:spcBef>
              <a:spcAft>
                <a:spcPts val="0"/>
              </a:spcAft>
              <a:buFont typeface="Wingdings" panose="05000000000000000000" pitchFamily="2" charset="2"/>
              <a:buChar char="è"/>
              <a:defRPr/>
            </a:pPr>
            <a:r>
              <a:rPr lang="fr-FR" sz="2052" dirty="0">
                <a:solidFill>
                  <a:schemeClr val="tx1">
                    <a:lumMod val="75000"/>
                    <a:lumOff val="25000"/>
                  </a:schemeClr>
                </a:solidFill>
              </a:rPr>
              <a:t>une structure juridique intermédiaire entre association et fondation</a:t>
            </a:r>
          </a:p>
          <a:p>
            <a:pPr marL="293248" indent="-293248" eaLnBrk="1" fontAlgn="auto" hangingPunct="1">
              <a:spcBef>
                <a:spcPts val="1026"/>
              </a:spcBef>
              <a:spcAft>
                <a:spcPts val="0"/>
              </a:spcAft>
              <a:buFont typeface="Wingdings" panose="05000000000000000000" pitchFamily="2" charset="2"/>
              <a:buChar char="è"/>
              <a:defRPr/>
            </a:pPr>
            <a:r>
              <a:rPr lang="fr-FR" sz="2052" dirty="0">
                <a:solidFill>
                  <a:schemeClr val="tx1">
                    <a:lumMod val="75000"/>
                    <a:lumOff val="25000"/>
                  </a:schemeClr>
                </a:solidFill>
              </a:rPr>
              <a:t>les dons à Graine de Sport ouvrent droit à réduction d’impôts</a:t>
            </a:r>
          </a:p>
          <a:p>
            <a:pPr marL="293248" indent="-293248" eaLnBrk="1" fontAlgn="auto" hangingPunct="1">
              <a:spcBef>
                <a:spcPts val="1026"/>
              </a:spcBef>
              <a:spcAft>
                <a:spcPts val="0"/>
              </a:spcAft>
              <a:buFont typeface="Wingdings" panose="05000000000000000000" pitchFamily="2" charset="2"/>
              <a:buChar char="è"/>
              <a:defRPr/>
            </a:pPr>
            <a:r>
              <a:rPr lang="fr-FR" sz="2052" dirty="0">
                <a:solidFill>
                  <a:schemeClr val="tx1">
                    <a:lumMod val="75000"/>
                    <a:lumOff val="25000"/>
                  </a:schemeClr>
                </a:solidFill>
              </a:rPr>
              <a:t>les évènements partenaires peuvent contribuer à la collecte de fonds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re 1">
            <a:extLst>
              <a:ext uri="{FF2B5EF4-FFF2-40B4-BE49-F238E27FC236}">
                <a16:creationId xmlns:a16="http://schemas.microsoft.com/office/drawing/2014/main" id="{B7438116-F795-E677-C364-3AF806388768}"/>
              </a:ext>
            </a:extLst>
          </p:cNvPr>
          <p:cNvSpPr>
            <a:spLocks noGrp="1" noChangeArrowheads="1"/>
          </p:cNvSpPr>
          <p:nvPr>
            <p:ph type="title"/>
          </p:nvPr>
        </p:nvSpPr>
        <p:spPr>
          <a:xfrm>
            <a:off x="1476375" y="623888"/>
            <a:ext cx="7058025" cy="1281112"/>
          </a:xfrm>
        </p:spPr>
        <p:txBody>
          <a:bodyPr/>
          <a:lstStyle/>
          <a:p>
            <a:r>
              <a:rPr lang="fr-FR" altLang="fr-FR"/>
              <a:t>Autres exemples de fondation</a:t>
            </a:r>
          </a:p>
        </p:txBody>
      </p:sp>
      <p:sp>
        <p:nvSpPr>
          <p:cNvPr id="3" name="Espace réservé du contenu 2">
            <a:extLst>
              <a:ext uri="{FF2B5EF4-FFF2-40B4-BE49-F238E27FC236}">
                <a16:creationId xmlns:a16="http://schemas.microsoft.com/office/drawing/2014/main" id="{207A94B9-6030-CAFC-2343-2B42B1CE5D9F}"/>
              </a:ext>
            </a:extLst>
          </p:cNvPr>
          <p:cNvSpPr>
            <a:spLocks noGrp="1"/>
          </p:cNvSpPr>
          <p:nvPr>
            <p:ph idx="1"/>
          </p:nvPr>
        </p:nvSpPr>
        <p:spPr>
          <a:xfrm>
            <a:off x="179388" y="2133600"/>
            <a:ext cx="8355012" cy="3778250"/>
          </a:xfrm>
        </p:spPr>
        <p:txBody>
          <a:bodyPr/>
          <a:lstStyle/>
          <a:p>
            <a:pPr>
              <a:buFont typeface="Wingdings 3" panose="05040102010807070707" pitchFamily="18" charset="2"/>
              <a:buChar char=""/>
              <a:defRPr/>
            </a:pPr>
            <a:r>
              <a:rPr lang="fr-FR" dirty="0"/>
              <a:t>Fondation de France : Derniers projets « Allez les filles » et « Sport santé en milieu rural »</a:t>
            </a:r>
          </a:p>
          <a:p>
            <a:pPr>
              <a:buFont typeface="Wingdings 3" panose="05040102010807070707" pitchFamily="18" charset="2"/>
              <a:buChar char=""/>
              <a:defRPr/>
            </a:pPr>
            <a:endParaRPr lang="fr-FR" dirty="0"/>
          </a:p>
          <a:p>
            <a:pPr>
              <a:buFont typeface="Wingdings 3" panose="05040102010807070707" pitchFamily="18" charset="2"/>
              <a:buChar char=""/>
              <a:defRPr/>
            </a:pPr>
            <a:r>
              <a:rPr lang="fr-FR" dirty="0"/>
              <a:t>Fondation Crédit Mutuel  : « Projet Lecture » et « Insertion à l’emploi »</a:t>
            </a:r>
          </a:p>
          <a:p>
            <a:pPr>
              <a:buFont typeface="Wingdings 3" panose="05040102010807070707" pitchFamily="18" charset="2"/>
              <a:buChar char=""/>
              <a:defRPr/>
            </a:pPr>
            <a:endParaRPr lang="fr-FR" dirty="0"/>
          </a:p>
          <a:p>
            <a:pPr>
              <a:buFont typeface="Wingdings 3" panose="05040102010807070707" pitchFamily="18" charset="2"/>
              <a:buChar char=""/>
              <a:defRPr/>
            </a:pPr>
            <a:r>
              <a:rPr lang="fr-FR" dirty="0"/>
              <a:t>Fondation SNCF : « Apprendre pour grandir »</a:t>
            </a:r>
          </a:p>
          <a:p>
            <a:pPr>
              <a:buFont typeface="Wingdings 3" panose="05040102010807070707" pitchFamily="18" charset="2"/>
              <a:buChar char=""/>
              <a:defRPr/>
            </a:pPr>
            <a:endParaRPr lang="fr-FR" dirty="0"/>
          </a:p>
          <a:p>
            <a:pPr>
              <a:buFont typeface="Wingdings 3" panose="05040102010807070707" pitchFamily="18" charset="2"/>
              <a:buChar char=""/>
              <a:defRPr/>
            </a:pPr>
            <a:r>
              <a:rPr lang="fr-FR" dirty="0"/>
              <a:t>Fondation EDF : « Trophée des associations »</a:t>
            </a:r>
          </a:p>
          <a:p>
            <a:pPr marL="0" indent="0">
              <a:buFont typeface="Wingdings 3" panose="05040102010807070707" pitchFamily="18" charset="2"/>
              <a:buNone/>
              <a:defRPr/>
            </a:pPr>
            <a:r>
              <a:rPr lang="fr-FR" dirty="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ZoneTexte 1">
            <a:extLst>
              <a:ext uri="{FF2B5EF4-FFF2-40B4-BE49-F238E27FC236}">
                <a16:creationId xmlns:a16="http://schemas.microsoft.com/office/drawing/2014/main" id="{F725A098-5370-C5B3-1A09-79D1D581F964}"/>
              </a:ext>
            </a:extLst>
          </p:cNvPr>
          <p:cNvSpPr txBox="1">
            <a:spLocks noChangeArrowheads="1"/>
          </p:cNvSpPr>
          <p:nvPr/>
        </p:nvSpPr>
        <p:spPr bwMode="auto">
          <a:xfrm>
            <a:off x="3419475" y="2843213"/>
            <a:ext cx="6048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sz="3200" b="1">
                <a:solidFill>
                  <a:schemeClr val="tx1"/>
                </a:solidFill>
                <a:latin typeface="Arial" panose="020B0604020202020204" pitchFamily="34" charset="0"/>
              </a:rPr>
              <a:t>Le Financement Participatif</a:t>
            </a:r>
          </a:p>
          <a:p>
            <a:pPr eaLnBrk="1" hangingPunct="1">
              <a:spcBef>
                <a:spcPct val="0"/>
              </a:spcBef>
              <a:buClrTx/>
              <a:buFontTx/>
              <a:buNone/>
            </a:pPr>
            <a:r>
              <a:rPr lang="fr-FR" altLang="fr-FR" sz="3200" b="1"/>
              <a:t>(crowdfunding)</a:t>
            </a:r>
            <a:endParaRPr lang="fr-FR" altLang="fr-FR" sz="3200" b="1">
              <a:solidFill>
                <a:schemeClr val="tx1"/>
              </a:solidFill>
              <a:latin typeface="Arial" panose="020B0604020202020204" pitchFamily="34" charset="0"/>
            </a:endParaRPr>
          </a:p>
        </p:txBody>
      </p:sp>
      <p:sp>
        <p:nvSpPr>
          <p:cNvPr id="80898" name="Titre 1">
            <a:extLst>
              <a:ext uri="{FF2B5EF4-FFF2-40B4-BE49-F238E27FC236}">
                <a16:creationId xmlns:a16="http://schemas.microsoft.com/office/drawing/2014/main" id="{D485CC4D-FFB6-4CFD-FDC0-E82EB607B0E6}"/>
              </a:ext>
            </a:extLst>
          </p:cNvPr>
          <p:cNvSpPr txBox="1">
            <a:spLocks noChangeArrowheads="1"/>
          </p:cNvSpPr>
          <p:nvPr/>
        </p:nvSpPr>
        <p:spPr bwMode="auto">
          <a:xfrm>
            <a:off x="1476375" y="623888"/>
            <a:ext cx="70580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sz="3600">
                <a:solidFill>
                  <a:srgbClr val="262626"/>
                </a:solidFill>
              </a:rPr>
              <a:t>Le Crowdfunding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3942378B-BAF9-2FB9-449A-E0B7D030A767}"/>
              </a:ext>
            </a:extLst>
          </p:cNvPr>
          <p:cNvSpPr>
            <a:spLocks noChangeArrowheads="1"/>
          </p:cNvSpPr>
          <p:nvPr/>
        </p:nvSpPr>
        <p:spPr bwMode="auto">
          <a:xfrm>
            <a:off x="1846263" y="1341438"/>
            <a:ext cx="6318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a:solidFill>
                  <a:schemeClr val="tx1"/>
                </a:solidFill>
                <a:latin typeface="DIN" pitchFamily="2" charset="0"/>
              </a:rPr>
              <a:t>C’est un mode de collecte faisant appel au plus grand nombre de personnes afin d’assurer le financement d’un projet. </a:t>
            </a:r>
          </a:p>
        </p:txBody>
      </p:sp>
      <p:sp>
        <p:nvSpPr>
          <p:cNvPr id="81922" name="Rectangle 2">
            <a:extLst>
              <a:ext uri="{FF2B5EF4-FFF2-40B4-BE49-F238E27FC236}">
                <a16:creationId xmlns:a16="http://schemas.microsoft.com/office/drawing/2014/main" id="{4F2F06AB-6FA6-90EC-A40D-5DE77F680320}"/>
              </a:ext>
            </a:extLst>
          </p:cNvPr>
          <p:cNvSpPr>
            <a:spLocks noChangeArrowheads="1"/>
          </p:cNvSpPr>
          <p:nvPr/>
        </p:nvSpPr>
        <p:spPr bwMode="auto">
          <a:xfrm>
            <a:off x="900113" y="2300288"/>
            <a:ext cx="7956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a:solidFill>
                  <a:schemeClr val="tx1"/>
                </a:solidFill>
                <a:latin typeface="DIN" pitchFamily="2" charset="0"/>
              </a:rPr>
              <a:t>Les projets mis en ligne sur les plateformes dédiées sont portés par des </a:t>
            </a:r>
            <a:r>
              <a:rPr lang="fr-FR" altLang="fr-FR" i="1">
                <a:solidFill>
                  <a:schemeClr val="tx1"/>
                </a:solidFill>
                <a:latin typeface="DIN" pitchFamily="2" charset="0"/>
              </a:rPr>
              <a:t>structures issues soit de l’intérêt général et de l’ESS</a:t>
            </a:r>
            <a:r>
              <a:rPr lang="fr-FR" altLang="fr-FR">
                <a:solidFill>
                  <a:schemeClr val="tx1"/>
                </a:solidFill>
                <a:latin typeface="DIN" pitchFamily="2" charset="0"/>
              </a:rPr>
              <a:t> (associations, fondations reconnues d’utilité publique ou fonds de dotation) soit du privé comme des entreprises (SAS, SARL, SA). </a:t>
            </a:r>
          </a:p>
        </p:txBody>
      </p:sp>
      <p:sp>
        <p:nvSpPr>
          <p:cNvPr id="81923" name="Rectangle 3">
            <a:extLst>
              <a:ext uri="{FF2B5EF4-FFF2-40B4-BE49-F238E27FC236}">
                <a16:creationId xmlns:a16="http://schemas.microsoft.com/office/drawing/2014/main" id="{D543676F-B70F-B7A3-7B72-76C16E6DC603}"/>
              </a:ext>
            </a:extLst>
          </p:cNvPr>
          <p:cNvSpPr>
            <a:spLocks noChangeArrowheads="1"/>
          </p:cNvSpPr>
          <p:nvPr/>
        </p:nvSpPr>
        <p:spPr bwMode="auto">
          <a:xfrm>
            <a:off x="495300" y="4005263"/>
            <a:ext cx="8153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b="1">
                <a:solidFill>
                  <a:srgbClr val="C9007D"/>
                </a:solidFill>
                <a:latin typeface="DIN" pitchFamily="2" charset="0"/>
              </a:rPr>
              <a:t>Chiffres-clefs et évolutions</a:t>
            </a:r>
          </a:p>
          <a:p>
            <a:pPr>
              <a:spcBef>
                <a:spcPct val="0"/>
              </a:spcBef>
              <a:buClrTx/>
              <a:buFontTx/>
              <a:buNone/>
            </a:pPr>
            <a:r>
              <a:rPr lang="fr-FR" altLang="fr-FR" b="1">
                <a:solidFill>
                  <a:srgbClr val="000000"/>
                </a:solidFill>
                <a:latin typeface="DIN" pitchFamily="2" charset="0"/>
              </a:rPr>
              <a:t>En France </a:t>
            </a:r>
            <a:r>
              <a:rPr lang="fr-FR" altLang="fr-FR">
                <a:solidFill>
                  <a:srgbClr val="000000"/>
                </a:solidFill>
                <a:latin typeface="DIN" pitchFamily="2" charset="0"/>
              </a:rPr>
              <a:t>près de 1 milliards d’euros ont été collectés pour le financement participatif sur 2020, contre 167 millions d’euros en 2015. Par ailleurs, deux catégories de projets se distinguent : les financements d’entreprises et les </a:t>
            </a:r>
            <a:r>
              <a:rPr lang="fr-FR" altLang="fr-FR" b="1">
                <a:solidFill>
                  <a:srgbClr val="000000"/>
                </a:solidFill>
                <a:latin typeface="DIN" pitchFamily="2" charset="0"/>
              </a:rPr>
              <a:t>projets associatifs</a:t>
            </a:r>
            <a:r>
              <a:rPr lang="fr-FR" altLang="fr-FR">
                <a:solidFill>
                  <a:srgbClr val="000000"/>
                </a:solidFill>
                <a:latin typeface="DIN" pitchFamily="2" charset="0"/>
              </a:rPr>
              <a:t>, qui recueillent respectivement 47% et </a:t>
            </a:r>
            <a:r>
              <a:rPr lang="fr-FR" altLang="fr-FR" b="1">
                <a:solidFill>
                  <a:srgbClr val="000000"/>
                </a:solidFill>
                <a:latin typeface="DIN" pitchFamily="2" charset="0"/>
              </a:rPr>
              <a:t>44% des efforts</a:t>
            </a:r>
            <a:r>
              <a:rPr lang="fr-FR" altLang="fr-FR">
                <a:solidFill>
                  <a:srgbClr val="000000"/>
                </a:solidFill>
                <a:latin typeface="DIN" pitchFamily="2" charset="0"/>
              </a:rPr>
              <a:t>.</a:t>
            </a:r>
            <a:endParaRPr lang="fr-FR" altLang="fr-FR">
              <a:solidFill>
                <a:schemeClr val="tx1"/>
              </a:solidFill>
              <a:latin typeface="DIN" pitchFamily="2" charset="0"/>
            </a:endParaRPr>
          </a:p>
        </p:txBody>
      </p:sp>
      <p:sp>
        <p:nvSpPr>
          <p:cNvPr id="81924" name="Titre 1">
            <a:extLst>
              <a:ext uri="{FF2B5EF4-FFF2-40B4-BE49-F238E27FC236}">
                <a16:creationId xmlns:a16="http://schemas.microsoft.com/office/drawing/2014/main" id="{A486C57E-2B27-90C8-0917-CE6ED6FD1C50}"/>
              </a:ext>
            </a:extLst>
          </p:cNvPr>
          <p:cNvSpPr txBox="1">
            <a:spLocks noChangeArrowheads="1"/>
          </p:cNvSpPr>
          <p:nvPr/>
        </p:nvSpPr>
        <p:spPr bwMode="auto">
          <a:xfrm>
            <a:off x="1476375" y="623888"/>
            <a:ext cx="70580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sz="3600">
                <a:solidFill>
                  <a:srgbClr val="262626"/>
                </a:solidFill>
              </a:rPr>
              <a:t>Le Crowdfunding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FF464F16-BFBE-A9D5-A4AD-481CAEFACAF6}"/>
              </a:ext>
            </a:extLst>
          </p:cNvPr>
          <p:cNvSpPr>
            <a:spLocks noChangeArrowheads="1"/>
          </p:cNvSpPr>
          <p:nvPr/>
        </p:nvSpPr>
        <p:spPr bwMode="auto">
          <a:xfrm>
            <a:off x="1692275" y="801688"/>
            <a:ext cx="70469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endParaRPr lang="fr-FR" altLang="fr-FR">
              <a:solidFill>
                <a:schemeClr val="tx1"/>
              </a:solidFill>
              <a:latin typeface="DIN" pitchFamily="2" charset="0"/>
            </a:endParaRPr>
          </a:p>
          <a:p>
            <a:pPr>
              <a:spcBef>
                <a:spcPct val="0"/>
              </a:spcBef>
              <a:buClrTx/>
              <a:buFontTx/>
              <a:buNone/>
            </a:pPr>
            <a:r>
              <a:rPr lang="fr-FR" altLang="fr-FR">
                <a:solidFill>
                  <a:schemeClr val="tx1"/>
                </a:solidFill>
                <a:latin typeface="DIN" pitchFamily="2" charset="0"/>
              </a:rPr>
              <a:t>Le crowdfunding présente de nombreux avantages :</a:t>
            </a:r>
            <a:br>
              <a:rPr lang="fr-FR" altLang="fr-FR">
                <a:solidFill>
                  <a:schemeClr val="tx1"/>
                </a:solidFill>
                <a:latin typeface="DIN" pitchFamily="2" charset="0"/>
              </a:rPr>
            </a:br>
            <a:endParaRPr lang="fr-FR" altLang="fr-FR">
              <a:solidFill>
                <a:schemeClr val="tx1"/>
              </a:solidFill>
              <a:latin typeface="DIN" pitchFamily="2" charset="0"/>
            </a:endParaRPr>
          </a:p>
          <a:p>
            <a:pPr>
              <a:spcBef>
                <a:spcPct val="0"/>
              </a:spcBef>
              <a:buClrTx/>
              <a:buFont typeface="Arial" panose="020B0604020202020204" pitchFamily="34" charset="0"/>
              <a:buChar char="•"/>
            </a:pPr>
            <a:r>
              <a:rPr lang="fr-FR" altLang="fr-FR">
                <a:solidFill>
                  <a:schemeClr val="tx1"/>
                </a:solidFill>
                <a:latin typeface="DIN" pitchFamily="2" charset="0"/>
              </a:rPr>
              <a:t>Disposer d'un nouvel outil de financement</a:t>
            </a:r>
          </a:p>
          <a:p>
            <a:pPr>
              <a:spcBef>
                <a:spcPct val="0"/>
              </a:spcBef>
              <a:buClrTx/>
              <a:buFont typeface="Arial" panose="020B0604020202020204" pitchFamily="34" charset="0"/>
              <a:buChar char="•"/>
            </a:pPr>
            <a:r>
              <a:rPr lang="fr-FR" altLang="fr-FR">
                <a:solidFill>
                  <a:schemeClr val="tx1"/>
                </a:solidFill>
                <a:latin typeface="DIN" pitchFamily="2" charset="0"/>
              </a:rPr>
              <a:t>Asseoir la crédibilité du projet, et faire effet de levier plus facilement pour trouver d’autres sources de financement</a:t>
            </a:r>
          </a:p>
          <a:p>
            <a:pPr>
              <a:spcBef>
                <a:spcPct val="0"/>
              </a:spcBef>
              <a:buClrTx/>
              <a:buFont typeface="Arial" panose="020B0604020202020204" pitchFamily="34" charset="0"/>
              <a:buChar char="•"/>
            </a:pPr>
            <a:r>
              <a:rPr lang="fr-FR" altLang="fr-FR">
                <a:solidFill>
                  <a:schemeClr val="tx1"/>
                </a:solidFill>
                <a:latin typeface="DIN" pitchFamily="2" charset="0"/>
              </a:rPr>
              <a:t>Donner de la visibilité à l’association</a:t>
            </a:r>
          </a:p>
          <a:p>
            <a:pPr>
              <a:spcBef>
                <a:spcPct val="0"/>
              </a:spcBef>
              <a:buClrTx/>
              <a:buFont typeface="Arial" panose="020B0604020202020204" pitchFamily="34" charset="0"/>
              <a:buChar char="•"/>
            </a:pPr>
            <a:r>
              <a:rPr lang="fr-FR" altLang="fr-FR">
                <a:solidFill>
                  <a:schemeClr val="tx1"/>
                </a:solidFill>
                <a:latin typeface="DIN" pitchFamily="2" charset="0"/>
              </a:rPr>
              <a:t>Fédérer en interne les membres de l’association autour de cette démarche collective</a:t>
            </a:r>
          </a:p>
        </p:txBody>
      </p:sp>
      <p:sp>
        <p:nvSpPr>
          <p:cNvPr id="82946" name="Rectangle 2">
            <a:extLst>
              <a:ext uri="{FF2B5EF4-FFF2-40B4-BE49-F238E27FC236}">
                <a16:creationId xmlns:a16="http://schemas.microsoft.com/office/drawing/2014/main" id="{E6433398-0E32-2A2F-0472-CF27ACEA2182}"/>
              </a:ext>
            </a:extLst>
          </p:cNvPr>
          <p:cNvSpPr>
            <a:spLocks noChangeArrowheads="1"/>
          </p:cNvSpPr>
          <p:nvPr/>
        </p:nvSpPr>
        <p:spPr bwMode="auto">
          <a:xfrm>
            <a:off x="468313" y="3460750"/>
            <a:ext cx="792003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a:solidFill>
                  <a:schemeClr val="tx1"/>
                </a:solidFill>
                <a:latin typeface="DIN" pitchFamily="2" charset="0"/>
              </a:rPr>
              <a:t>Depuis le </a:t>
            </a:r>
            <a:r>
              <a:rPr lang="fr-FR" altLang="fr-FR">
                <a:solidFill>
                  <a:schemeClr val="tx1"/>
                </a:solidFill>
                <a:latin typeface="DIN" pitchFamily="2" charset="0"/>
                <a:hlinkClick r:id="rId2" tooltip=" décret n°2017-908 du 6 mai 2017"/>
              </a:rPr>
              <a:t>décret n°2017-908 du 6 mai 2017</a:t>
            </a:r>
            <a:r>
              <a:rPr lang="fr-FR" altLang="fr-FR">
                <a:solidFill>
                  <a:schemeClr val="tx1"/>
                </a:solidFill>
                <a:latin typeface="DIN" pitchFamily="2" charset="0"/>
              </a:rPr>
              <a:t>, les associations, fondations, fonds de dotation ou organismes faisant un appel public à la générosité doivent faire une déclaration préalable quel que soit le montant des dons collectés au cours de la période de référence.</a:t>
            </a:r>
          </a:p>
          <a:p>
            <a:pPr>
              <a:spcBef>
                <a:spcPct val="0"/>
              </a:spcBef>
              <a:buClrTx/>
              <a:buFontTx/>
              <a:buNone/>
            </a:pPr>
            <a:r>
              <a:rPr lang="fr-FR" altLang="fr-FR">
                <a:solidFill>
                  <a:schemeClr val="tx1"/>
                </a:solidFill>
                <a:latin typeface="DIN" pitchFamily="2" charset="0"/>
              </a:rPr>
              <a:t>La déclaration est à faire au préfet de département où l'organisme a son siège social. </a:t>
            </a:r>
          </a:p>
          <a:p>
            <a:pPr>
              <a:spcBef>
                <a:spcPct val="0"/>
              </a:spcBef>
              <a:buClrTx/>
              <a:buFontTx/>
              <a:buNone/>
            </a:pPr>
            <a:endParaRPr lang="fr-FR" altLang="fr-FR">
              <a:solidFill>
                <a:schemeClr val="tx1"/>
              </a:solidFill>
              <a:latin typeface="DIN" pitchFamily="2" charset="0"/>
            </a:endParaRPr>
          </a:p>
          <a:p>
            <a:pPr>
              <a:spcBef>
                <a:spcPct val="0"/>
              </a:spcBef>
              <a:buClrTx/>
              <a:buFontTx/>
              <a:buNone/>
            </a:pPr>
            <a:r>
              <a:rPr lang="fr-FR" altLang="fr-FR">
                <a:solidFill>
                  <a:schemeClr val="tx1"/>
                </a:solidFill>
                <a:latin typeface="DIN" pitchFamily="2" charset="0"/>
              </a:rPr>
              <a:t>Si une association effectue plusieurs appels successifs au cours d’une même année civile, elle peut n’effectuer qu’une seule et unique déclaration. Cependant, si ces campagnes poursuivent des objets différents, elle doit le mentionner dans la déclaration.</a:t>
            </a:r>
          </a:p>
        </p:txBody>
      </p:sp>
      <p:sp>
        <p:nvSpPr>
          <p:cNvPr id="82947" name="Titre 1">
            <a:extLst>
              <a:ext uri="{FF2B5EF4-FFF2-40B4-BE49-F238E27FC236}">
                <a16:creationId xmlns:a16="http://schemas.microsoft.com/office/drawing/2014/main" id="{C68444E1-C527-6150-5759-835D1703BE78}"/>
              </a:ext>
            </a:extLst>
          </p:cNvPr>
          <p:cNvSpPr txBox="1">
            <a:spLocks noChangeArrowheads="1"/>
          </p:cNvSpPr>
          <p:nvPr/>
        </p:nvSpPr>
        <p:spPr bwMode="auto">
          <a:xfrm>
            <a:off x="1704975" y="257175"/>
            <a:ext cx="7058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sz="3600">
                <a:solidFill>
                  <a:srgbClr val="262626"/>
                </a:solidFill>
              </a:rPr>
              <a:t>Le Crowdfunding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a:extLst>
              <a:ext uri="{FF2B5EF4-FFF2-40B4-BE49-F238E27FC236}">
                <a16:creationId xmlns:a16="http://schemas.microsoft.com/office/drawing/2014/main" id="{3B74A71F-9CB3-9902-2F4C-4525A4B2B57A}"/>
              </a:ext>
            </a:extLst>
          </p:cNvPr>
          <p:cNvSpPr>
            <a:spLocks noGrp="1" noChangeArrowheads="1"/>
          </p:cNvSpPr>
          <p:nvPr>
            <p:ph type="title"/>
          </p:nvPr>
        </p:nvSpPr>
        <p:spPr>
          <a:xfrm>
            <a:off x="468313" y="908050"/>
            <a:ext cx="8689975" cy="4105275"/>
          </a:xfrm>
        </p:spPr>
        <p:txBody>
          <a:bodyPr/>
          <a:lstStyle/>
          <a:p>
            <a:pPr eaLnBrk="1" hangingPunct="1"/>
            <a:br>
              <a:rPr lang="fr-FR" altLang="fr-FR" sz="2400">
                <a:latin typeface="DIN" pitchFamily="2" charset="0"/>
              </a:rPr>
            </a:br>
            <a:br>
              <a:rPr lang="fr-FR" altLang="fr-FR" sz="2400">
                <a:latin typeface="DIN" pitchFamily="2" charset="0"/>
              </a:rPr>
            </a:br>
            <a:br>
              <a:rPr lang="fr-FR" altLang="fr-FR" sz="2400">
                <a:latin typeface="DIN" pitchFamily="2" charset="0"/>
              </a:rPr>
            </a:br>
            <a:r>
              <a:rPr lang="fr-FR" altLang="fr-FR" sz="2400">
                <a:latin typeface="DIN" pitchFamily="2" charset="0"/>
              </a:rPr>
              <a:t>La pérennisation des activités de son association passe par une bonne connaissance de l’ensemble des sources de financement mobilisable. </a:t>
            </a:r>
            <a:br>
              <a:rPr lang="fr-FR" altLang="fr-FR" sz="2400">
                <a:latin typeface="DIN" pitchFamily="2" charset="0"/>
              </a:rPr>
            </a:br>
            <a:r>
              <a:rPr lang="fr-FR" altLang="fr-FR" sz="2400">
                <a:latin typeface="DIN" pitchFamily="2" charset="0"/>
              </a:rPr>
              <a:t>Du mécénat aux fonds publics en passant par les cotisations, cette soirée vous est proposée pour (re)découvrir l’ensemble des possibilités de financements publics et/ou privés.</a:t>
            </a:r>
            <a:endParaRPr lang="fr-FR" altLang="fr-FR" sz="2400" b="1">
              <a:solidFill>
                <a:srgbClr val="1C2445"/>
              </a:solidFill>
              <a:latin typeface="DIN" pitchFamily="2" charset="0"/>
            </a:endParaRPr>
          </a:p>
        </p:txBody>
      </p:sp>
      <p:sp>
        <p:nvSpPr>
          <p:cNvPr id="21506" name="ZoneTexte 1">
            <a:extLst>
              <a:ext uri="{FF2B5EF4-FFF2-40B4-BE49-F238E27FC236}">
                <a16:creationId xmlns:a16="http://schemas.microsoft.com/office/drawing/2014/main" id="{468E5D2C-5474-7C08-912E-6A580FA75B93}"/>
              </a:ext>
            </a:extLst>
          </p:cNvPr>
          <p:cNvSpPr txBox="1">
            <a:spLocks noChangeArrowheads="1"/>
          </p:cNvSpPr>
          <p:nvPr/>
        </p:nvSpPr>
        <p:spPr bwMode="auto">
          <a:xfrm>
            <a:off x="2195513" y="620713"/>
            <a:ext cx="4752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fr-FR" altLang="fr-FR" sz="2400">
                <a:solidFill>
                  <a:schemeClr val="tx1"/>
                </a:solidFill>
                <a:latin typeface="DIN" pitchFamily="2" charset="0"/>
              </a:rPr>
              <a:t>CONTEXTE</a:t>
            </a:r>
            <a:r>
              <a:rPr lang="fr-FR" altLang="fr-FR">
                <a:solidFill>
                  <a:schemeClr val="tx1"/>
                </a:solidFill>
                <a:latin typeface="DIN" pitchFamily="2" charset="0"/>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AutoShape 2" descr="data:image/png;base64,iVBORw0KGgoAAAANSUhEUgAAAdcAAABrCAMAAAASJThJAAABp1BMVEX///8vMTL/kULYbqh7w11knEqPSXXOcDYmKCkpKywPExUUGBnw8PArLS7j4+MfIiN5enthYmNqa2s0NjciJCUaHR6UlZUXGhz39/cLEBLWZKPb3NzFxcX/j0Hi4uIAAADPz8+EhYWys7NBQkMACAuOj4/uxdqwsbF1wVWnqKhwv01QUVJzxV6cnZ3WbKzdZ6z/hyj/kzn/rXhHSUr/izT7jU//z7NaW1xXnUry1OPNcCqGNGmrs1WfUYCGx2temUH/mVHRdaL/pWyGv1ueuFfTpEzQeELXbpzLZR/67vTowK2z26TthT7qtdH/y6z/lUr/69/lo8bR6ciRuG6SiHPb7dWYWoGYoXbC1rptrFLv+Oyc0Yifv5Kaq3a/jJSmSoW3kaiJcm6DnGaMZ3GvmYfF47p9uknCyo7hy52h046/rVGesUfh09t/q2v/8Oe+YZbir2rsmkfNep+lcZG7rlKpn4LisZjTb3Pv08XRb1zmnnXfireNmkixl0fdn3/Vb4/Sb2nyhWzvr7j0flTgmcb1x8n4mHHAfpHPt8X/vJS0zamIsndym0ktsM2XAAASmElEQVR4nO2c+X/bxpmHSZNycBAED0AADFLiWZFUaCmmLMZ2IstpE1uxHV9xu3G2bpyk3c1uqm3SzVqbZNdx7d3ttv2jixvzzgWAkXW0+P6SfOgXmAEevO+8886MCoVcuXLlypUrV65cr1R7e5d87e0dd1dyHYr2Lt1+WSqdQ1T67valnO6p1qV7pY2NjfOBSqFcuPcuHXfnci2mSy/PPXv6/PmLi65ePP/h6XWUrQP3ZY721Gnv9rMfLp554403zoRy///FD9cB2tLtPCCfJu3de95GkJ5B4F58fh1E5Hs52dMi8w8vtmhQI7TPgNPmZE+H/ufFFhNqgPbiU0D29nF3OVei9v53M4GqT/YZGGdzlz3h2t5qp8Dqkn1Ryl321OidpBCMkn2Kgv0ud9kTq7tnMmB1wD5HwJbO5bPZE6qDNCMrAHvxOuqyPznuB8hF03ZWrK6u54PsCdcHWbDeuvWap1tvgLz43nE/RC5c6bHeuvwaolu5x55kpQ3Ct14jhOROOdgTpnQpE/TUQJf/E2TFefJ0grSfBivFVX2w14HH5vPYk6M7CUWmNpuqI+CwpZKZslGz2ukc9oOYFbtFaf9VNHUKdIFfjmhvXvj2xg02V8xhv+O2Val2WuPl2ryvSJI1P5z+uzR7025j1tQtebUKmho6TYmSNKgfTlOnSfycyaF61zE6+PYGbXT1uD4FDssbYiursmToqiaISrFYFA/nZdcsSTb04J5FKeC6AptqHEpTp0kmz1sDqq72/+Myw2nfg4GYM8RW5CKiw+IqoDcNuVYl0NTfH9cL7MG1vfnOXdT0/feoZGEgLpXYkTjnemTiTHG2du8S1jSyl59CruxInHM9Mt1hUj2zTbOnkcUy4lKJ1VjO9ai0zRhd21sfsC45eI0gi3Fllp1yrkclhrNuXtjnXPQ+lhvjA2zpHOPCnOsRie6u7TMH/MvM/wYue/kZzpXhsDnXIxJ1dG3/LvnCu+gwiydOTIfNuR6NDmjueuf7f0xz7fsI2B/wxImREudcj0a0ueu7b179h1QXm99GZImEmDGHzbkeiUzK3PX7N5euPkp5/UEI9j2CK73olHM9EhFZU/urJUdXU98gdNnLJFdq5pRzPRK9g4Xh9n+96XJdynALf5S9jGMtla7RrHOuRyGi4v+9h/Xqn7PcZP+9y5QJLCMQM7h2xsNabTi22T21e1PXZNrrkMuri3OttMbLXdZtUVU7Xvu14fK4ZfNMK521Zcew69hVeUbTRCNHpt+q22iF2z1MWDa8+xfPWZeupkqHYzlzWRpXWkZM42rXDFnVBEFTpeKY+nhrc0PWNddE02VjPsZe7IJcO92iZLgNe7eVZ9MV6tNVWsN1VTK89h1L1ekBy9Re7ktyYKgakljr0Y1kYNSi3qtQnc7k8Kkdu2K3Q7ej6P9Rru2v/BjscP1T6jv4ev8GUZhw9JJiSXI1awMEi94kPkxzONBFcJW62gVWC3HtNSVBQS0UbTDv4I3b0/5A14Cdb7pOmBY6MwuzFPRBF3PIzjrFqEZ+Jp35QMXspOIa5Y3StEvFupRymoPo4AaFK634T3C1BQ30XlSxF9EzoIEnzZoiJgtwtfsGDss1surgg1lp4hBi00ENe7K6RTMVBjXklmaDYdSAn3OlYYmkmWI0OylgFApbVKxLVx+muhrVPoUrbYDFuDY6xHOKfXBBQypSZSBbaLJznQ4YuAQdREWVbuVJnaGWtiYw7AQ5cjNbYBpJ6AjUURl2irWcAsZdhCuCdRGuhdvnSK6Ug1iQa7FP6b+OPuE6880KzWiUzcy1BnsBNECbr7E4eD1Yjw1tqh+GtwyCywrra/KMYmK9AdvMSJHXI7PXOwjW9GUJRD+hcKXMYCucNxq9r9h8TonBkVnk2Fm51nRe86tIstPhdteIBgNT5RAr6v4XaLJium8URWIeVscOi/8UIWnTX5ZQrml3iiKicC1RTuuk4SpHobDLBaCFqDJynSb0YYBMtzjfldvTkEWD59dS8KHUeDeToq/Jtvjdk9HUgqqoOByWIw6ZK6VEnIarNgyMW9gTijCBLVrBB5CNq72a0L7SjPvb5QErqlGA5RgJwSS9yuMlxBWaIs+rXVnsab6vqNq0C7AeN9eoWgGfUBUatZkEftJ8u2xc+0nvrajGQx0SiBWFuFAJUqch5omioMWfYBhguUaR5xeGvFzNvxAkbBTtRu66BLlmIuqLxpVSSSS5KrokwxcW+ssURGE/YbQB6yDFysS1Z8D2VVnRZGxSIcWzDvfWiqBLenE26ysy5r4D37AJHkBU68Nhd67JHkg5DLDwe1L0ehcxilLmChZNBEkQZeyLkBiVjFDR6Prmq+F6nTQjuArFXqW6DsGqvi301sCHVlBawReQiSvmrvLUQWPXoZOo8RA21HVr1u0FtcNqF34VRsf91QRhWFkPwl1nqOlxgDUtqpE9FPSiGE/aupCh3lhxXtoQTvYUJBGnKUyb3j0+roL3fDb81efaAq9QD+8AUhTJe69ZuHbgKwo//Tr0WCXqsF3vgZIBHHB1zxnBt1ZUkYnSmrAaXg27oyHJz5q4GjcBM0Wt6/86hj9b9DJmqIBr+/slTNyr6FosDivBXAW+bJ9rA33VQpTd99BH9FOsLFwhFyH04gpMavzvhaYqhSH8LBUw/HXoFyp9qhH2Mcff1wwGL35KHHItvyKuX5NmGNewaEiLw+BN6/E0AL2D/3qycIUDpNwJbwtnKhr7xYEXry2TLRVFEV+Y8IzglyMKNCPsUbQogQNfM/bpENoKKoivY1gPKw7/H2nGWKdrgmf2uMKSgBzl9tCzvAwnA9cVLAxHHYMvTmQf9ANdDV48PoPRDcoiDZ5ZqHKDNIIZGPLUsN8Gd8YSDq+vf/TjudLqiI9Js/RcxyCViQEUQJLiOVwGrhi+eNZowxenFwiZlUrVETALuM6IGZBgqI0efPnrFCMdM8KGAzn+R3ilzJ3C+vOc9r+8Xn41XD8nzdJzhbDEXqg1wNuLzxm4LoN0U+hGHTMxR4brOmvddVXyBcwCrlPanFPQB8AhGUZWHTHqYJOw+F/gV6HTFnYj+XWJ9luvl6HDLlKXuEeG4XPfkGbpueJzHz0QZUaSgSs0RVNXbPoTO0R1qEiqQC9mBFwrjFKSKCtxCxXGypRoiJERNowi8xms49zEya8jtn9WLkOwC3El/XWDsu0iPVfK+iPrxWbgOge3VZGFajivNUInqjYsTlk3TGzYRSI9XjJdZla7IyPo0wKyVgGrVVGplaoPvMSp/VOHK4jEi6znvKT4603SLD1Xbsk/fnQ3kmbgOmOGM+xfAq5ji1sgjhLWPvMzVAaRb/GMgoAOhwlk6WbI/BdS2wjX8o/k+h0lHf41aZaeKzbSMJSVazMtV/9fuozYGSriWimy+Uuhc5kix6hLoRcP/5m43t1EuCJgF1lXv0aG4W8otzlsf/UC0ivjOkxapYgnmJUZu8ODsBmTY2S5RofjrwXUXxGw2fc3Fb6kDK8fUewOm2vWvImdVlLicAdbflMEVYUDqYZsSxkOmN6oRQnLMttINYnxlc0V8WSKdgHX8uJc/3iFDMNflymG6bmyHh/KW9HJwLUB8yYkH4Zd8Ar62AqM1e9Ox2NghnJ1UqwBY0cEsrWHbeR2Bk7a0W3zXUYhiipvw0TMNQSbeZ/pJ1fOUsLwFxTL9FznWCVeoMpbWl94noO+HuiI0kqh0II3mPlTnyLrBm6Ty02JtiMGLMBUWEYzp0k4z0GKyOwPkiJvX7g3zwFgM+4LN39/5ezbJNfyfYpteq7wA5V4+90zcGUGOkqlB9u0FhiC30i/saczi6QmmSmMBia+sKXFlzCmYQwiHte3Yq7BPPa33KswfXnWEcH1/OMJbRa8aB1R5z1IBq5wvQRxCFjp8RZ26Uso8MXT4mF1jG3roNX9KuMZvoXRMcKqXvEuChMLJ9zjH37Fya0j4mD5VwE5MdjRvxHu+mCHZp2eKyzYchOFDFwrMBUaRN/elMhL4DuOPARczxrnOtjqvb/+jsnGyspuE/RZNLkxkvM2XLkz2Pa7KFcvFqcvOO393MNKcHXclTJ7zcIVS4hlrEs9xIEh19A3MK5BU31GQtwkXii8PiIDeoVw7YKIYsLpdwioC+u62OaLFpH2RgUnbNk4aa+pe665/RXkWs5QmPCdlcJ1Y2dCvUcGrpCWAPZDVxuWEY+4WO00KA5iS3LBWAUL/1EgxnY9WSaxgh7EYZMxj1yWLPTABvb9BOu8U8kCBzbWiUET80sp2BhRgd2TEzY4+SXiNsa1/FHKic6XPw+x4unwxueTj6mXZOCK7VjRa5HHrnQloSjGOSa+K7+35qaLWJ1daLSWnXe6AvMjzQeDraN4uLDV8qLXfAULsOGGhrHlLrstx+Mh9p14Y8OaayTHRpi/ehDhHkyl7xmbWKvIznmG3JITmhAHSpUQR85Kcr02mtBrVhm44quaglxba3U6reWZ5HHUoxiI7+BUdXf8MbGqgqB7dR9s/qQ1p701/BCQtzMcy2HEfqtqT/HTWsF2upbfliY1ei5Bs0UDERnVAyPsAb01X2w1TzG6vd4QnidM2gbjadfh+u+4w5bLyZXEP55FhKXDGw9G1KwpG9cWXpwVVMMw4lOLVie4ekyspnjTImIdxnNDLAwUFU3HTzkJtJqjtyGWXNrxzn/FhSlRlwaqbOkY1hppZFCNyLq4oOt4q2oyVi9zwgdYRxPKWgwqJASTw+vGN6MRbfKakWuhzl1Lictz5CkaL0+p48sn/rbUpLtGGTV/r38gN3O2E1YHvB36K0kLGcFnOk7cOS9xF9VDuaVEAmu5PNrhuOzeJ4AqxnXj8aRMqyFm5lpJeBXRgTailuxNi0g3tlw3Zq1vR5KDYg7u2XTjTqHCPXRV9P2/wj10VUQSw/WEzwk58sGT47DujglSTJc1capweD3/9ag8YbhrNq6FTsJRmnCIJY4zenkuuYvBn9a0uOfVimriiQ/0ZzUZq6KaCWfpXKPoPF3CF6AUU05Cd6mB2HVZ6ihLoQq5XnMuZYyuWbkmIdADhyXPPVH2KRajIWzMu6sab0XE13PCN4ukXu4du/wDcIrkZmHDBCPkMNWKzgEramn/goiTEiOlf+iyH+OTUCpVNG06f23HuY4ZwzNydXIn9n4YMT683cVDrjfAUg4D+eY99gFjGZ0nU89pDlpIJPfa6Rmc0CmoPrGWzjPS0UJjlXms3Unf0/9hmAtbsJSIuiwMxsS4SgyvHtYRbSVnMa6F6owxyCrSOnKaYYantF7dsYXHcSt4K7ZC35AkrsKFkgbZ+Oqa68jhd7HqP1WDtayqSPMovtaYRvI6pGXO8QJzYGglH2pG5KTEDK5uMI6Gyi9/T6eKhOGNr71r2E1VLBGRFp2IFNCfDXDJmqCTPitIfVhzWYeuFRSSegN4aVw3XKaslQlWHa+nD7EbaGrH/dlu+rEyOs1lNygLNEVRbqK9ZBqRCW6vSP5dE1HuJ9aZgA42mQ7rBmMvM9775CyLahyGNx6P3AtYSZOjyryOaB5W8+tA+Gb73rqlIxs9RU1Wax38zlMjxi9qenCUqTqP/6KLIqiryMLctCmpYnRXRTP0GmW3Nfp3eQTdGIZJy9i5WhCNmEh12sd6ach1nEOFMNJJI9pDK4JuzbNRLXjr60ys3jDbepsJFXHXjV9MytwovLAqve66OpBkWZYGSn25Q7Mx1+qqJbkW4nwY/30ye9j3frWkfmMKL7SnjablX6I5lzDyTHs4822KcHO+Pa7NYRJTdXqpDSRJliRLYd0QMRooaEdJy7XaTPb7Ls9qvfQDa6xdfFEHC8aj337GBvt2GIN3XG9l58I/VmbVtu0qN8uvrFAtnAtXWK+FcQlxg0QbpJfMxjIZ+d1LbUnT/halSAzRssl6WdO5c99MfMMFNqnmelW6u3mH57AesAdPqGRddz2/8dh3Vs4UJ9dxaHuTG4l9sjsfUpInx1c3Hj+YBEMxJ2fKdRza3qRWEzGyo0+fXIFoSxulzwNfdbBSN0nkOk5tb/4sGaxDtvzpk7Mh2yu/Kj3+5SikmmM9kdreZJQTCbSjjz798Mlnnz358BcPRjHVHOsJ1cFWOrA+W0/ob3nKdFK1f+enKUIxg3Q5n+CcXF341wXBMvap5Toh2uZUijnOmg+tJ137v/tNZrKTnTwGn3xtvzVKRok66yh31tOhf/5NerKjpK2LuU6O9v8pJdnR6OYCfzwm17Hp0c3JKAntaFLOI/Dp0/2PeWhHk9EXeSHidMq8/0V5MiLgjkaTyc7NHOqp1qP7Nz8uTxx5dUP3vztf/PphPq/529Cjhw/vu3r4KCeaK1euXLly5fq70F8BJzJfdJ3FkcwAAAAASUVORK5CYII=">
            <a:extLst>
              <a:ext uri="{FF2B5EF4-FFF2-40B4-BE49-F238E27FC236}">
                <a16:creationId xmlns:a16="http://schemas.microsoft.com/office/drawing/2014/main" id="{FD8D01F9-56B0-F6BA-A7F7-41AFD11912D9}"/>
              </a:ext>
            </a:extLst>
          </p:cNvPr>
          <p:cNvSpPr>
            <a:spLocks noChangeAspect="1" noChangeArrowheads="1"/>
          </p:cNvSpPr>
          <p:nvPr/>
        </p:nvSpPr>
        <p:spPr bwMode="auto">
          <a:xfrm>
            <a:off x="4419600" y="3276600"/>
            <a:ext cx="2312988"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endParaRPr lang="fr-FR" altLang="fr-FR">
              <a:solidFill>
                <a:schemeClr val="tx1"/>
              </a:solidFill>
            </a:endParaRPr>
          </a:p>
        </p:txBody>
      </p:sp>
      <p:pic>
        <p:nvPicPr>
          <p:cNvPr id="83970" name="Image 5" descr="Une image contenant clipart&#13;&#10;&#13;&#10;Description générée avec un niveau de confiance très élevé">
            <a:extLst>
              <a:ext uri="{FF2B5EF4-FFF2-40B4-BE49-F238E27FC236}">
                <a16:creationId xmlns:a16="http://schemas.microsoft.com/office/drawing/2014/main" id="{1C3ED4C2-3B5C-0E3F-1ED6-EAB11F14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50" y="1738313"/>
            <a:ext cx="44862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Image 7">
            <a:extLst>
              <a:ext uri="{FF2B5EF4-FFF2-40B4-BE49-F238E27FC236}">
                <a16:creationId xmlns:a16="http://schemas.microsoft.com/office/drawing/2014/main" id="{6043B2DF-2DB0-A34E-ABD7-9092AD713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50" y="27813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Image 9">
            <a:extLst>
              <a:ext uri="{FF2B5EF4-FFF2-40B4-BE49-F238E27FC236}">
                <a16:creationId xmlns:a16="http://schemas.microsoft.com/office/drawing/2014/main" id="{E55781B9-C20E-22E3-2F04-662944BC2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4943475"/>
            <a:ext cx="1503362"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Image 11">
            <a:extLst>
              <a:ext uri="{FF2B5EF4-FFF2-40B4-BE49-F238E27FC236}">
                <a16:creationId xmlns:a16="http://schemas.microsoft.com/office/drawing/2014/main" id="{71B48C60-34A0-5D68-4BBC-6CDF2E790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76200"/>
            <a:ext cx="29527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a:extLst>
              <a:ext uri="{FF2B5EF4-FFF2-40B4-BE49-F238E27FC236}">
                <a16:creationId xmlns:a16="http://schemas.microsoft.com/office/drawing/2014/main" id="{A2061A0F-1098-C42F-81A9-2653DB5FFF6E}"/>
              </a:ext>
            </a:extLst>
          </p:cNvPr>
          <p:cNvSpPr>
            <a:spLocks noGrp="1"/>
          </p:cNvSpPr>
          <p:nvPr>
            <p:ph type="title"/>
          </p:nvPr>
        </p:nvSpPr>
        <p:spPr>
          <a:xfrm>
            <a:off x="422275" y="2857500"/>
            <a:ext cx="8229600" cy="1143000"/>
          </a:xfrm>
        </p:spPr>
        <p:txBody>
          <a:bodyPr rtlCol="0">
            <a:normAutofit fontScale="90000"/>
          </a:bodyPr>
          <a:lstStyle/>
          <a:p>
            <a:pPr eaLnBrk="1" fontAlgn="auto" hangingPunct="1">
              <a:spcAft>
                <a:spcPts val="0"/>
              </a:spcAft>
              <a:defRPr/>
            </a:pPr>
            <a:r>
              <a:rPr lang="fr-FR" altLang="fr-FR" dirty="0">
                <a:solidFill>
                  <a:schemeClr val="tx1">
                    <a:lumMod val="85000"/>
                    <a:lumOff val="15000"/>
                  </a:schemeClr>
                </a:solidFill>
                <a:latin typeface="DIN" pitchFamily="50" charset="0"/>
              </a:rPr>
              <a:t>Les financements publics locaux, régionaux et  nationaux</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70142-FB4F-1581-5B73-11C917E9FB63}"/>
              </a:ext>
            </a:extLst>
          </p:cNvPr>
          <p:cNvSpPr>
            <a:spLocks noGrp="1"/>
          </p:cNvSpPr>
          <p:nvPr>
            <p:ph type="title"/>
          </p:nvPr>
        </p:nvSpPr>
        <p:spPr>
          <a:xfrm>
            <a:off x="1944688" y="623888"/>
            <a:ext cx="6589712" cy="1281112"/>
          </a:xfrm>
          <a:ln algn="ctr">
            <a:miter lim="800000"/>
            <a:headEnd/>
            <a:tailEnd/>
          </a:ln>
        </p:spPr>
        <p:txBody>
          <a:bodyPr lIns="45720" rIns="45720" rtlCol="0" anchor="b">
            <a:normAutofit fontScale="90000"/>
          </a:bodyPr>
          <a:lstStyle/>
          <a:p>
            <a:pPr eaLnBrk="1" fontAlgn="auto" hangingPunct="1">
              <a:spcAft>
                <a:spcPts val="0"/>
              </a:spcAft>
              <a:defRPr/>
            </a:pPr>
            <a:br>
              <a:rPr lang="fr-FR" sz="4100" dirty="0">
                <a:solidFill>
                  <a:srgbClr val="0A1E47"/>
                </a:solidFill>
                <a:latin typeface="+mn-lt"/>
              </a:rPr>
            </a:br>
            <a:r>
              <a:rPr lang="fr-FR" sz="4100" dirty="0">
                <a:solidFill>
                  <a:srgbClr val="0A1E47"/>
                </a:solidFill>
                <a:latin typeface="+mn-lt"/>
              </a:rPr>
              <a:t>Définition</a:t>
            </a:r>
          </a:p>
        </p:txBody>
      </p:sp>
      <p:sp>
        <p:nvSpPr>
          <p:cNvPr id="3" name="Espace réservé du contenu 2">
            <a:extLst>
              <a:ext uri="{FF2B5EF4-FFF2-40B4-BE49-F238E27FC236}">
                <a16:creationId xmlns:a16="http://schemas.microsoft.com/office/drawing/2014/main" id="{04399A4A-3C8C-BC05-5EF2-6BC1A4E6C07D}"/>
              </a:ext>
            </a:extLst>
          </p:cNvPr>
          <p:cNvSpPr>
            <a:spLocks noGrp="1"/>
          </p:cNvSpPr>
          <p:nvPr>
            <p:ph idx="1"/>
          </p:nvPr>
        </p:nvSpPr>
        <p:spPr>
          <a:xfrm>
            <a:off x="1116013" y="2060575"/>
            <a:ext cx="7886700" cy="4351338"/>
          </a:xfrm>
        </p:spPr>
        <p:txBody>
          <a:bodyPr rtlCol="0">
            <a:normAutofit lnSpcReduction="10000"/>
          </a:bodyPr>
          <a:lstStyle/>
          <a:p>
            <a:pPr marL="0" indent="0" eaLnBrk="1" fontAlgn="auto" hangingPunct="1">
              <a:spcAft>
                <a:spcPts val="600"/>
              </a:spcAft>
              <a:buClr>
                <a:schemeClr val="accent1">
                  <a:lumMod val="75000"/>
                </a:schemeClr>
              </a:buClr>
              <a:buFont typeface="Arial" panose="020B0604020202020204" pitchFamily="34" charset="0"/>
              <a:buNone/>
              <a:defRPr/>
            </a:pPr>
            <a:r>
              <a:rPr lang="fr-FR" u="sng" dirty="0">
                <a:solidFill>
                  <a:srgbClr val="0A1E47"/>
                </a:solidFill>
              </a:rPr>
              <a:t>Subvention :</a:t>
            </a:r>
          </a:p>
          <a:p>
            <a:pPr marL="0" indent="0" eaLnBrk="1" fontAlgn="auto" hangingPunct="1">
              <a:spcAft>
                <a:spcPts val="600"/>
              </a:spcAft>
              <a:buClr>
                <a:schemeClr val="accent1">
                  <a:lumMod val="75000"/>
                </a:schemeClr>
              </a:buClr>
              <a:buFont typeface="Arial" panose="020B0604020202020204" pitchFamily="34" charset="0"/>
              <a:buNone/>
              <a:defRPr/>
            </a:pPr>
            <a:r>
              <a:rPr lang="fr-FR" i="1" dirty="0">
                <a:solidFill>
                  <a:srgbClr val="0A1E47"/>
                </a:solidFill>
              </a:rPr>
              <a:t>Définition du Petit Larousse :</a:t>
            </a:r>
          </a:p>
          <a:p>
            <a:pPr marL="0" indent="0" eaLnBrk="1" fontAlgn="auto" hangingPunct="1">
              <a:spcAft>
                <a:spcPts val="600"/>
              </a:spcAft>
              <a:buClr>
                <a:schemeClr val="accent1">
                  <a:lumMod val="75000"/>
                </a:schemeClr>
              </a:buClr>
              <a:buFont typeface="Arial" panose="020B0604020202020204" pitchFamily="34" charset="0"/>
              <a:buNone/>
              <a:defRPr/>
            </a:pPr>
            <a:r>
              <a:rPr lang="fr-FR" i="1" dirty="0">
                <a:solidFill>
                  <a:srgbClr val="0A1E47"/>
                </a:solidFill>
              </a:rPr>
              <a:t>« </a:t>
            </a:r>
            <a:r>
              <a:rPr lang="fr-FR" dirty="0">
                <a:solidFill>
                  <a:srgbClr val="0A1E47"/>
                </a:solidFill>
              </a:rPr>
              <a:t>Aide financière versée par l'État ou une personne publique à une personne privée, physique ou morale, dans le but de favoriser l'activité d'intérêt général à laquelle elle se livre. »</a:t>
            </a:r>
          </a:p>
          <a:p>
            <a:pPr marL="0" indent="0" eaLnBrk="1" fontAlgn="auto" hangingPunct="1">
              <a:spcAft>
                <a:spcPts val="600"/>
              </a:spcAft>
              <a:buClr>
                <a:schemeClr val="accent1">
                  <a:lumMod val="75000"/>
                </a:schemeClr>
              </a:buClr>
              <a:buFont typeface="Arial" panose="020B0604020202020204" pitchFamily="34" charset="0"/>
              <a:buNone/>
              <a:defRPr/>
            </a:pPr>
            <a:endParaRPr lang="fr-FR" i="1" dirty="0">
              <a:solidFill>
                <a:srgbClr val="0A1E47"/>
              </a:solidFill>
            </a:endParaRPr>
          </a:p>
          <a:p>
            <a:pPr marL="0" indent="0" eaLnBrk="1" fontAlgn="auto" hangingPunct="1">
              <a:spcAft>
                <a:spcPts val="600"/>
              </a:spcAft>
              <a:buClr>
                <a:schemeClr val="accent1">
                  <a:lumMod val="75000"/>
                </a:schemeClr>
              </a:buClr>
              <a:buFont typeface="Arial" panose="020B0604020202020204" pitchFamily="34" charset="0"/>
              <a:buNone/>
              <a:defRPr/>
            </a:pPr>
            <a:r>
              <a:rPr lang="fr-FR" i="1" dirty="0">
                <a:solidFill>
                  <a:srgbClr val="0A1E47"/>
                </a:solidFill>
              </a:rPr>
              <a:t>Elle peut revêtir 4 « formes » :</a:t>
            </a:r>
          </a:p>
          <a:p>
            <a:pPr lvl="1" indent="-182880" eaLnBrk="1" fontAlgn="auto" hangingPunct="1">
              <a:spcAft>
                <a:spcPts val="0"/>
              </a:spcAft>
              <a:buClr>
                <a:schemeClr val="accent1">
                  <a:lumMod val="75000"/>
                </a:schemeClr>
              </a:buClr>
              <a:buFontTx/>
              <a:buChar char="-"/>
              <a:defRPr/>
            </a:pPr>
            <a:r>
              <a:rPr lang="fr-FR" dirty="0">
                <a:solidFill>
                  <a:srgbClr val="0A1E47"/>
                </a:solidFill>
              </a:rPr>
              <a:t>Subvention de fonctionnement</a:t>
            </a:r>
          </a:p>
          <a:p>
            <a:pPr lvl="1" indent="-182880" eaLnBrk="1" fontAlgn="auto" hangingPunct="1">
              <a:spcAft>
                <a:spcPts val="0"/>
              </a:spcAft>
              <a:buClr>
                <a:schemeClr val="accent1">
                  <a:lumMod val="75000"/>
                </a:schemeClr>
              </a:buClr>
              <a:buFontTx/>
              <a:buChar char="-"/>
              <a:defRPr/>
            </a:pPr>
            <a:r>
              <a:rPr lang="fr-FR" dirty="0">
                <a:solidFill>
                  <a:srgbClr val="0A1E47"/>
                </a:solidFill>
              </a:rPr>
              <a:t>Subvention d’investissement</a:t>
            </a:r>
          </a:p>
          <a:p>
            <a:pPr lvl="1" indent="-182880" eaLnBrk="1" fontAlgn="auto" hangingPunct="1">
              <a:spcAft>
                <a:spcPts val="0"/>
              </a:spcAft>
              <a:buClr>
                <a:schemeClr val="accent1">
                  <a:lumMod val="75000"/>
                </a:schemeClr>
              </a:buClr>
              <a:buFontTx/>
              <a:buChar char="-"/>
              <a:defRPr/>
            </a:pPr>
            <a:r>
              <a:rPr lang="fr-FR" dirty="0">
                <a:solidFill>
                  <a:srgbClr val="0A1E47"/>
                </a:solidFill>
              </a:rPr>
              <a:t>Subvention projet</a:t>
            </a:r>
          </a:p>
          <a:p>
            <a:pPr lvl="1" indent="-182880" eaLnBrk="1" fontAlgn="auto" hangingPunct="1">
              <a:spcAft>
                <a:spcPts val="0"/>
              </a:spcAft>
              <a:buClr>
                <a:schemeClr val="accent1">
                  <a:lumMod val="75000"/>
                </a:schemeClr>
              </a:buClr>
              <a:buFontTx/>
              <a:buChar char="-"/>
              <a:defRPr/>
            </a:pPr>
            <a:r>
              <a:rPr lang="fr-FR" dirty="0">
                <a:solidFill>
                  <a:srgbClr val="0A1E47"/>
                </a:solidFill>
              </a:rPr>
              <a:t>Subvention emploi</a:t>
            </a:r>
          </a:p>
          <a:p>
            <a:pPr marL="0" indent="0" eaLnBrk="1" fontAlgn="auto" hangingPunct="1">
              <a:spcAft>
                <a:spcPts val="600"/>
              </a:spcAft>
              <a:buClr>
                <a:schemeClr val="accent1">
                  <a:lumMod val="75000"/>
                </a:schemeClr>
              </a:buClr>
              <a:buFont typeface="Arial" panose="020B0604020202020204" pitchFamily="34" charset="0"/>
              <a:buNone/>
              <a:defRPr/>
            </a:pPr>
            <a:endParaRPr lang="fr-FR" i="1" dirty="0">
              <a:solidFill>
                <a:schemeClr val="tx1">
                  <a:lumMod val="75000"/>
                  <a:lumOff val="25000"/>
                </a:schemeClr>
              </a:solidFill>
            </a:endParaRPr>
          </a:p>
          <a:p>
            <a:pPr marL="182880" indent="-182880" eaLnBrk="1" fontAlgn="auto" hangingPunct="1">
              <a:spcAft>
                <a:spcPts val="0"/>
              </a:spcAft>
              <a:buClr>
                <a:schemeClr val="accent1">
                  <a:lumMod val="75000"/>
                </a:schemeClr>
              </a:buClr>
              <a:buFontTx/>
              <a:buChar char="-"/>
              <a:defRPr/>
            </a:pPr>
            <a:endParaRPr lang="fr-FR" dirty="0">
              <a:solidFill>
                <a:schemeClr val="tx1">
                  <a:lumMod val="75000"/>
                  <a:lumOff val="25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AD765-A3D2-75B5-6DD0-032F18006B84}"/>
              </a:ext>
            </a:extLst>
          </p:cNvPr>
          <p:cNvSpPr>
            <a:spLocks noGrp="1"/>
          </p:cNvSpPr>
          <p:nvPr>
            <p:ph type="title"/>
          </p:nvPr>
        </p:nvSpPr>
        <p:spPr>
          <a:xfrm>
            <a:off x="1619250" y="692150"/>
            <a:ext cx="7772400" cy="641350"/>
          </a:xfrm>
        </p:spPr>
        <p:txBody>
          <a:bodyPr rtlCol="0">
            <a:normAutofit fontScale="90000"/>
          </a:bodyPr>
          <a:lstStyle/>
          <a:p>
            <a:pPr eaLnBrk="1" fontAlgn="auto" hangingPunct="1">
              <a:spcAft>
                <a:spcPts val="0"/>
              </a:spcAft>
              <a:defRPr/>
            </a:pPr>
            <a:r>
              <a:rPr lang="fr-FR" sz="3100" dirty="0">
                <a:solidFill>
                  <a:srgbClr val="0A1E47"/>
                </a:solidFill>
                <a:ea typeface="+mn-ea"/>
                <a:cs typeface="Arial" panose="020B0604020202020204" pitchFamily="34" charset="0"/>
              </a:rPr>
              <a:t>Les différents types d’acteurs publics</a:t>
            </a:r>
            <a:br>
              <a:rPr lang="fr-FR" sz="4100" dirty="0">
                <a:solidFill>
                  <a:srgbClr val="0A1E47"/>
                </a:solidFill>
                <a:ea typeface="+mn-ea"/>
                <a:cs typeface="Arial" panose="020B0604020202020204" pitchFamily="34" charset="0"/>
              </a:rPr>
            </a:br>
            <a:endParaRPr lang="fr-FR" dirty="0">
              <a:solidFill>
                <a:schemeClr val="tx1">
                  <a:lumMod val="85000"/>
                  <a:lumOff val="15000"/>
                </a:schemeClr>
              </a:solidFill>
            </a:endParaRPr>
          </a:p>
        </p:txBody>
      </p:sp>
      <p:pic>
        <p:nvPicPr>
          <p:cNvPr id="87042" name="Image 6">
            <a:extLst>
              <a:ext uri="{FF2B5EF4-FFF2-40B4-BE49-F238E27FC236}">
                <a16:creationId xmlns:a16="http://schemas.microsoft.com/office/drawing/2014/main" id="{D5642789-E472-DBFF-646E-1795D6583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760538"/>
            <a:ext cx="180498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age 11">
            <a:extLst>
              <a:ext uri="{FF2B5EF4-FFF2-40B4-BE49-F238E27FC236}">
                <a16:creationId xmlns:a16="http://schemas.microsoft.com/office/drawing/2014/main" id="{BB6F4D77-67D1-8F9C-8EE2-96A67C14C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941888"/>
            <a:ext cx="21780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Image 13">
            <a:extLst>
              <a:ext uri="{FF2B5EF4-FFF2-40B4-BE49-F238E27FC236}">
                <a16:creationId xmlns:a16="http://schemas.microsoft.com/office/drawing/2014/main" id="{661EDACD-BFC6-0EE7-BFAD-1AD92A471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230688"/>
            <a:ext cx="19494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Image 3" descr="Une image contenant texte, clipart&#10;&#10;Description générée automatiquement">
            <a:extLst>
              <a:ext uri="{FF2B5EF4-FFF2-40B4-BE49-F238E27FC236}">
                <a16:creationId xmlns:a16="http://schemas.microsoft.com/office/drawing/2014/main" id="{C6F8B32B-C0B4-7D7B-9F0C-29C84A3D6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24075"/>
            <a:ext cx="281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ce réservé du numéro de diapositive 3">
            <a:extLst>
              <a:ext uri="{FF2B5EF4-FFF2-40B4-BE49-F238E27FC236}">
                <a16:creationId xmlns:a16="http://schemas.microsoft.com/office/drawing/2014/main" id="{66748675-C3AD-82D9-1FB6-8432E2D0AF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C5D5A293-3E97-1F4C-BCD6-B407DAD02D78}" type="slidenum">
              <a:rPr lang="fr-FR" altLang="fr-FR" sz="1200" smtClean="0">
                <a:solidFill>
                  <a:srgbClr val="7B9899"/>
                </a:solidFill>
                <a:latin typeface="Calibri" panose="020F0502020204030204" pitchFamily="34" charset="0"/>
              </a:rPr>
              <a:pPr>
                <a:spcBef>
                  <a:spcPct val="0"/>
                </a:spcBef>
                <a:buClrTx/>
                <a:buFontTx/>
                <a:buNone/>
              </a:pPr>
              <a:t>54</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BD37D2CD-65E0-6FB9-6B57-401533E3CF6B}"/>
              </a:ext>
            </a:extLst>
          </p:cNvPr>
          <p:cNvSpPr txBox="1">
            <a:spLocks noChangeArrowheads="1"/>
          </p:cNvSpPr>
          <p:nvPr/>
        </p:nvSpPr>
        <p:spPr bwMode="auto">
          <a:xfrm>
            <a:off x="828675" y="1176338"/>
            <a:ext cx="7818438" cy="5572125"/>
          </a:xfrm>
          <a:prstGeom prst="rect">
            <a:avLst/>
          </a:prstGeom>
          <a:noFill/>
          <a:ln>
            <a:noFill/>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buClr>
                <a:schemeClr val="accent2"/>
              </a:buClr>
              <a:buSzPct val="80000"/>
              <a:buFont typeface="Wingdings" panose="05000000000000000000" pitchFamily="2" charset="2"/>
              <a:buNone/>
              <a:defRPr/>
            </a:pPr>
            <a:r>
              <a:rPr lang="fr-FR" altLang="fr-FR" sz="2400" dirty="0">
                <a:solidFill>
                  <a:srgbClr val="0A1E47"/>
                </a:solidFill>
                <a:latin typeface="+mn-lt"/>
              </a:rPr>
              <a:t>Les grandes familles d’acteurs publiques:</a:t>
            </a:r>
          </a:p>
          <a:p>
            <a:pPr eaLnBrk="1" fontAlgn="auto" hangingPunct="1">
              <a:spcBef>
                <a:spcPts val="0"/>
              </a:spcBef>
              <a:spcAft>
                <a:spcPts val="0"/>
              </a:spcAft>
              <a:buClr>
                <a:schemeClr val="accent2"/>
              </a:buClr>
              <a:buSzPct val="80000"/>
              <a:buFont typeface="Wingdings" panose="05000000000000000000" pitchFamily="2" charset="2"/>
              <a:buNone/>
              <a:defRPr/>
            </a:pPr>
            <a:endParaRPr lang="fr-FR" altLang="fr-FR" sz="2400" dirty="0">
              <a:solidFill>
                <a:srgbClr val="0A1E47"/>
              </a:solidFill>
              <a:latin typeface="+mn-lt"/>
            </a:endParaRPr>
          </a:p>
          <a:p>
            <a:pPr marL="457200" indent="-457200" eaLnBrk="1" fontAlgn="auto" hangingPunct="1">
              <a:spcBef>
                <a:spcPts val="0"/>
              </a:spcBef>
              <a:spcAft>
                <a:spcPts val="0"/>
              </a:spcAft>
              <a:buClr>
                <a:schemeClr val="accent2"/>
              </a:buClr>
              <a:buSzPct val="80000"/>
              <a:buFontTx/>
              <a:buChar char="-"/>
              <a:defRPr/>
            </a:pPr>
            <a:r>
              <a:rPr lang="fr-FR" altLang="fr-FR" sz="2400" b="1" dirty="0">
                <a:solidFill>
                  <a:srgbClr val="0A1E47"/>
                </a:solidFill>
                <a:latin typeface="+mn-lt"/>
              </a:rPr>
              <a:t>Collectivités locales et territoriales</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Communes</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Intercommunalités (EPCI : Com </a:t>
            </a:r>
            <a:r>
              <a:rPr lang="fr-FR" altLang="fr-FR" sz="2400" dirty="0" err="1">
                <a:solidFill>
                  <a:srgbClr val="0A1E47"/>
                </a:solidFill>
                <a:latin typeface="+mn-lt"/>
              </a:rPr>
              <a:t>com</a:t>
            </a:r>
            <a:r>
              <a:rPr lang="fr-FR" altLang="fr-FR" sz="2400" dirty="0">
                <a:solidFill>
                  <a:srgbClr val="0A1E47"/>
                </a:solidFill>
                <a:latin typeface="+mn-lt"/>
              </a:rPr>
              <a:t>, Agglo, Communauté Urbaine, Métropole)</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Départements</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Régions</a:t>
            </a:r>
          </a:p>
          <a:p>
            <a:pPr marL="857250" lvl="1" indent="-457200" eaLnBrk="1" fontAlgn="auto" hangingPunct="1">
              <a:spcBef>
                <a:spcPts val="0"/>
              </a:spcBef>
              <a:spcAft>
                <a:spcPts val="0"/>
              </a:spcAft>
              <a:buClr>
                <a:schemeClr val="accent2"/>
              </a:buClr>
              <a:buSzPct val="80000"/>
              <a:buFontTx/>
              <a:buChar char="-"/>
              <a:defRPr/>
            </a:pPr>
            <a:endParaRPr lang="fr-FR" altLang="fr-FR" sz="2000" dirty="0">
              <a:solidFill>
                <a:srgbClr val="0A1E47"/>
              </a:solidFill>
              <a:latin typeface="+mn-lt"/>
            </a:endParaRPr>
          </a:p>
          <a:p>
            <a:pPr marL="457200" indent="-457200" eaLnBrk="1" fontAlgn="auto" hangingPunct="1">
              <a:spcBef>
                <a:spcPts val="0"/>
              </a:spcBef>
              <a:spcAft>
                <a:spcPts val="0"/>
              </a:spcAft>
              <a:buClr>
                <a:schemeClr val="accent2"/>
              </a:buClr>
              <a:buSzPct val="80000"/>
              <a:buFontTx/>
              <a:buChar char="-"/>
              <a:defRPr/>
            </a:pPr>
            <a:r>
              <a:rPr lang="fr-FR" altLang="fr-FR" sz="2400" b="1" dirty="0">
                <a:solidFill>
                  <a:srgbClr val="0A1E47"/>
                </a:solidFill>
                <a:latin typeface="+mn-lt"/>
              </a:rPr>
              <a:t>Etat</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Ministère</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Structures déconcentrées des ministères</a:t>
            </a:r>
          </a:p>
          <a:p>
            <a:pPr marL="857250" lvl="1" indent="-457200" eaLnBrk="1" fontAlgn="auto" hangingPunct="1">
              <a:spcBef>
                <a:spcPts val="0"/>
              </a:spcBef>
              <a:spcAft>
                <a:spcPts val="0"/>
              </a:spcAft>
              <a:buClr>
                <a:schemeClr val="accent2"/>
              </a:buClr>
              <a:buSzPct val="80000"/>
              <a:buFontTx/>
              <a:buChar char="-"/>
              <a:defRPr/>
            </a:pPr>
            <a:r>
              <a:rPr lang="fr-FR" altLang="fr-FR" sz="2400" dirty="0">
                <a:solidFill>
                  <a:srgbClr val="0A1E47"/>
                </a:solidFill>
                <a:latin typeface="+mn-lt"/>
              </a:rPr>
              <a:t>Agence </a:t>
            </a:r>
          </a:p>
          <a:p>
            <a:pPr marL="857250" lvl="1" indent="-457200" eaLnBrk="1" fontAlgn="auto" hangingPunct="1">
              <a:spcBef>
                <a:spcPts val="0"/>
              </a:spcBef>
              <a:spcAft>
                <a:spcPts val="0"/>
              </a:spcAft>
              <a:buClr>
                <a:schemeClr val="accent2"/>
              </a:buClr>
              <a:buSzPct val="80000"/>
              <a:buFontTx/>
              <a:buChar char="-"/>
              <a:defRPr/>
            </a:pPr>
            <a:endParaRPr lang="fr-FR" altLang="fr-FR" sz="2000" dirty="0">
              <a:solidFill>
                <a:srgbClr val="0A1E47"/>
              </a:solidFill>
              <a:latin typeface="+mn-lt"/>
            </a:endParaRPr>
          </a:p>
          <a:p>
            <a:pPr marL="457200" indent="-457200" eaLnBrk="1" fontAlgn="auto" hangingPunct="1">
              <a:spcBef>
                <a:spcPts val="0"/>
              </a:spcBef>
              <a:spcAft>
                <a:spcPts val="0"/>
              </a:spcAft>
              <a:buClr>
                <a:schemeClr val="accent2"/>
              </a:buClr>
              <a:buSzPct val="80000"/>
              <a:buFontTx/>
              <a:buChar char="-"/>
              <a:defRPr/>
            </a:pPr>
            <a:r>
              <a:rPr lang="fr-FR" altLang="fr-FR" sz="2400" b="1" dirty="0">
                <a:solidFill>
                  <a:srgbClr val="0A1E47"/>
                </a:solidFill>
                <a:latin typeface="+mn-lt"/>
              </a:rPr>
              <a:t>Europe</a:t>
            </a:r>
          </a:p>
        </p:txBody>
      </p:sp>
      <p:sp>
        <p:nvSpPr>
          <p:cNvPr id="18" name="Rectangle 4">
            <a:extLst>
              <a:ext uri="{FF2B5EF4-FFF2-40B4-BE49-F238E27FC236}">
                <a16:creationId xmlns:a16="http://schemas.microsoft.com/office/drawing/2014/main" id="{BA3CF474-3776-8989-D1DF-6D3A3C89C24C}"/>
              </a:ext>
            </a:extLst>
          </p:cNvPr>
          <p:cNvSpPr txBox="1">
            <a:spLocks noChangeArrowheads="1"/>
          </p:cNvSpPr>
          <p:nvPr/>
        </p:nvSpPr>
        <p:spPr bwMode="auto">
          <a:xfrm>
            <a:off x="328613" y="114300"/>
            <a:ext cx="8820150" cy="700088"/>
          </a:xfrm>
          <a:prstGeom prst="rect">
            <a:avLst/>
          </a:prstGeom>
          <a:noFill/>
          <a:ln w="9525" algn="ctr">
            <a:noFill/>
            <a:miter lim="800000"/>
            <a:headEnd/>
            <a:tailEnd/>
          </a:ln>
        </p:spPr>
        <p:txBody>
          <a:bodyPr lIns="45720" rIns="45720" anchor="b"/>
          <a:lstStyle/>
          <a:p>
            <a:pPr algn="ctr" defTabSz="685800" eaLnBrk="1" fontAlgn="auto" hangingPunct="1">
              <a:lnSpc>
                <a:spcPct val="90000"/>
              </a:lnSpc>
              <a:spcBef>
                <a:spcPts val="0"/>
              </a:spcBef>
              <a:spcAft>
                <a:spcPts val="0"/>
              </a:spcAft>
              <a:defRPr/>
            </a:pPr>
            <a:r>
              <a:rPr lang="fr-FR" sz="2800" dirty="0">
                <a:solidFill>
                  <a:srgbClr val="0A1E47"/>
                </a:solidFill>
                <a:latin typeface="+mn-lt"/>
                <a:ea typeface="+mj-ea"/>
                <a:cs typeface="+mj-cs"/>
              </a:rPr>
              <a:t>Les différents types d’acteurs publics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re 1">
            <a:extLst>
              <a:ext uri="{FF2B5EF4-FFF2-40B4-BE49-F238E27FC236}">
                <a16:creationId xmlns:a16="http://schemas.microsoft.com/office/drawing/2014/main" id="{0F3D1D9A-0D0D-72C0-58E9-90974146BA5E}"/>
              </a:ext>
            </a:extLst>
          </p:cNvPr>
          <p:cNvSpPr>
            <a:spLocks noGrp="1" noChangeArrowheads="1"/>
          </p:cNvSpPr>
          <p:nvPr>
            <p:ph type="title"/>
          </p:nvPr>
        </p:nvSpPr>
        <p:spPr>
          <a:xfrm>
            <a:off x="1944688" y="623888"/>
            <a:ext cx="6589712" cy="1281112"/>
          </a:xfrm>
        </p:spPr>
        <p:txBody>
          <a:bodyPr/>
          <a:lstStyle/>
          <a:p>
            <a:r>
              <a:rPr lang="fr-FR" altLang="fr-FR"/>
              <a:t>Coup de pouce sorégie 2023</a:t>
            </a:r>
          </a:p>
        </p:txBody>
      </p:sp>
      <p:sp>
        <p:nvSpPr>
          <p:cNvPr id="3" name="Espace réservé du contenu 2">
            <a:extLst>
              <a:ext uri="{FF2B5EF4-FFF2-40B4-BE49-F238E27FC236}">
                <a16:creationId xmlns:a16="http://schemas.microsoft.com/office/drawing/2014/main" id="{1AE24F96-3759-630A-B25E-D45691925DA8}"/>
              </a:ext>
            </a:extLst>
          </p:cNvPr>
          <p:cNvSpPr>
            <a:spLocks noGrp="1"/>
          </p:cNvSpPr>
          <p:nvPr>
            <p:ph idx="1"/>
          </p:nvPr>
        </p:nvSpPr>
        <p:spPr>
          <a:xfrm>
            <a:off x="1943100" y="2133600"/>
            <a:ext cx="6591300" cy="3778250"/>
          </a:xfrm>
        </p:spPr>
        <p:txBody>
          <a:bodyPr/>
          <a:lstStyle/>
          <a:p>
            <a:pPr>
              <a:defRPr/>
            </a:pPr>
            <a:r>
              <a:rPr lang="fr-FR" b="1" dirty="0"/>
              <a:t>L'appel à projets est ouvert de janvier à février 2023.</a:t>
            </a:r>
            <a:endParaRPr lang="fr-FR" dirty="0"/>
          </a:p>
          <a:p>
            <a:pPr>
              <a:defRPr/>
            </a:pPr>
            <a:r>
              <a:rPr lang="fr-FR" dirty="0"/>
              <a:t>Cet appel à projet est destiné aux associations sportives et artistiques du département de la Vienne pour les aider à financer un projet dans l'année ayant un fort engagement social et répondant aux critères suivants :</a:t>
            </a:r>
            <a:br>
              <a:rPr lang="fr-FR" dirty="0"/>
            </a:br>
            <a:r>
              <a:rPr lang="fr-FR" dirty="0"/>
              <a:t>Opération mettant à l'honneur le mérite sportif</a:t>
            </a:r>
          </a:p>
          <a:p>
            <a:pPr marL="0" indent="0">
              <a:buFont typeface="Wingdings 3" pitchFamily="2" charset="2"/>
              <a:buNone/>
              <a:defRPr/>
            </a:pPr>
            <a:endParaRPr lang="fr-FR" dirty="0"/>
          </a:p>
          <a:p>
            <a:pPr>
              <a:defRPr/>
            </a:pPr>
            <a:r>
              <a:rPr lang="fr-FR" dirty="0"/>
              <a:t>Opération permettant l'accès à l'art pour tout public.</a:t>
            </a:r>
          </a:p>
          <a:p>
            <a:pPr>
              <a:defRPr/>
            </a:pPr>
            <a:endParaRPr lang="fr-F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re 1">
            <a:extLst>
              <a:ext uri="{FF2B5EF4-FFF2-40B4-BE49-F238E27FC236}">
                <a16:creationId xmlns:a16="http://schemas.microsoft.com/office/drawing/2014/main" id="{7DE33177-109C-8AEB-A47B-1E412605E532}"/>
              </a:ext>
            </a:extLst>
          </p:cNvPr>
          <p:cNvSpPr>
            <a:spLocks noGrp="1" noChangeArrowheads="1"/>
          </p:cNvSpPr>
          <p:nvPr>
            <p:ph type="title"/>
          </p:nvPr>
        </p:nvSpPr>
        <p:spPr>
          <a:xfrm>
            <a:off x="1944688" y="623888"/>
            <a:ext cx="6948487" cy="717550"/>
          </a:xfrm>
        </p:spPr>
        <p:txBody>
          <a:bodyPr/>
          <a:lstStyle/>
          <a:p>
            <a:r>
              <a:rPr lang="fr-FR" altLang="fr-FR"/>
              <a:t>Coup de pouce Sorégie 2023</a:t>
            </a:r>
          </a:p>
        </p:txBody>
      </p:sp>
      <p:sp>
        <p:nvSpPr>
          <p:cNvPr id="3" name="Espace réservé du contenu 2">
            <a:extLst>
              <a:ext uri="{FF2B5EF4-FFF2-40B4-BE49-F238E27FC236}">
                <a16:creationId xmlns:a16="http://schemas.microsoft.com/office/drawing/2014/main" id="{50BE2381-F742-B5A1-98F8-2AE461207A66}"/>
              </a:ext>
            </a:extLst>
          </p:cNvPr>
          <p:cNvSpPr>
            <a:spLocks noGrp="1"/>
          </p:cNvSpPr>
          <p:nvPr>
            <p:ph idx="1"/>
          </p:nvPr>
        </p:nvSpPr>
        <p:spPr>
          <a:xfrm>
            <a:off x="250825" y="1312863"/>
            <a:ext cx="8283575" cy="3778250"/>
          </a:xfrm>
        </p:spPr>
        <p:txBody>
          <a:bodyPr/>
          <a:lstStyle/>
          <a:p>
            <a:pPr marL="0" indent="0">
              <a:buFont typeface="Wingdings 3" pitchFamily="2" charset="2"/>
              <a:buNone/>
              <a:defRPr/>
            </a:pPr>
            <a:r>
              <a:rPr lang="fr-FR" dirty="0"/>
              <a:t>Ce qui peut être favorable pour être éligible :</a:t>
            </a:r>
          </a:p>
          <a:p>
            <a:pPr>
              <a:defRPr/>
            </a:pPr>
            <a:r>
              <a:rPr lang="fr-FR" dirty="0"/>
              <a:t>Caractère non lucratif et gratuité de la manifestation avec un caractère exceptionnel,</a:t>
            </a:r>
          </a:p>
          <a:p>
            <a:pPr>
              <a:defRPr/>
            </a:pPr>
            <a:r>
              <a:rPr lang="fr-FR" dirty="0"/>
              <a:t>Activité peu répandue ou peu connue,</a:t>
            </a:r>
          </a:p>
          <a:p>
            <a:pPr>
              <a:defRPr/>
            </a:pPr>
            <a:r>
              <a:rPr lang="fr-FR" dirty="0"/>
              <a:t>L’accès aux championnats de France dans le cadre sportif,</a:t>
            </a:r>
          </a:p>
          <a:p>
            <a:pPr>
              <a:defRPr/>
            </a:pPr>
            <a:r>
              <a:rPr lang="fr-FR" dirty="0"/>
              <a:t>Association avec une petite structure,</a:t>
            </a:r>
          </a:p>
          <a:p>
            <a:pPr>
              <a:defRPr/>
            </a:pPr>
            <a:r>
              <a:rPr lang="fr-FR" dirty="0"/>
              <a:t>Les coups de </a:t>
            </a:r>
            <a:r>
              <a:rPr lang="fr-FR" dirty="0" err="1"/>
              <a:t>coeur</a:t>
            </a:r>
            <a:r>
              <a:rPr lang="fr-FR" dirty="0"/>
              <a:t> du jury font aussi partis des critères de sélection,</a:t>
            </a:r>
          </a:p>
          <a:p>
            <a:pPr>
              <a:defRPr/>
            </a:pPr>
            <a:r>
              <a:rPr lang="fr-FR" dirty="0"/>
              <a:t>La présentation du projet et de ses objectifs peuvent influencer le jury. Un projet bien décrit et bien organisé dans sa forme est un atout dans le choix des lauréats,</a:t>
            </a:r>
          </a:p>
          <a:p>
            <a:pPr>
              <a:defRPr/>
            </a:pPr>
            <a:r>
              <a:rPr lang="fr-FR" dirty="0"/>
              <a:t>La dimension environnementale en favorisant les bonnes pratiques dans l’organisation de l’évènement.</a:t>
            </a:r>
          </a:p>
          <a:p>
            <a:pPr>
              <a:defRPr/>
            </a:pPr>
            <a:endParaRPr lang="fr-F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Espace réservé du numéro de diapositive 3">
            <a:extLst>
              <a:ext uri="{FF2B5EF4-FFF2-40B4-BE49-F238E27FC236}">
                <a16:creationId xmlns:a16="http://schemas.microsoft.com/office/drawing/2014/main" id="{5E3FB17D-C846-A55C-1266-E015F08E18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A8C7D88B-1FF4-0347-9699-0183C64E9967}" type="slidenum">
              <a:rPr lang="fr-FR" altLang="fr-FR" sz="1200" smtClean="0">
                <a:solidFill>
                  <a:srgbClr val="7B9899"/>
                </a:solidFill>
                <a:latin typeface="Calibri" panose="020F0502020204030204" pitchFamily="34" charset="0"/>
              </a:rPr>
              <a:pPr>
                <a:spcBef>
                  <a:spcPct val="0"/>
                </a:spcBef>
                <a:buClrTx/>
                <a:buFontTx/>
                <a:buNone/>
              </a:pPr>
              <a:t>57</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6757CEC2-E10C-6935-A68F-2953517136ED}"/>
              </a:ext>
            </a:extLst>
          </p:cNvPr>
          <p:cNvSpPr txBox="1">
            <a:spLocks noChangeArrowheads="1"/>
          </p:cNvSpPr>
          <p:nvPr/>
        </p:nvSpPr>
        <p:spPr bwMode="auto">
          <a:xfrm>
            <a:off x="179388" y="695325"/>
            <a:ext cx="9147175" cy="4708525"/>
          </a:xfrm>
          <a:prstGeom prst="rect">
            <a:avLst/>
          </a:prstGeom>
          <a:noFill/>
          <a:ln>
            <a:noFill/>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buClr>
                <a:schemeClr val="accent2"/>
              </a:buClr>
              <a:buSzPct val="80000"/>
              <a:buFont typeface="Wingdings" panose="05000000000000000000" pitchFamily="2" charset="2"/>
              <a:buNone/>
              <a:defRPr/>
            </a:pPr>
            <a:endParaRPr lang="fr-FR" altLang="fr-FR" sz="2400" dirty="0">
              <a:solidFill>
                <a:srgbClr val="0A1E47"/>
              </a:solidFill>
              <a:latin typeface="+mn-lt"/>
            </a:endParaRPr>
          </a:p>
          <a:p>
            <a:pPr eaLnBrk="1" fontAlgn="auto" hangingPunct="1">
              <a:spcBef>
                <a:spcPts val="0"/>
              </a:spcBef>
              <a:spcAft>
                <a:spcPts val="0"/>
              </a:spcAft>
              <a:buClr>
                <a:schemeClr val="accent2"/>
              </a:buClr>
              <a:buSzPct val="80000"/>
              <a:buFont typeface="Wingdings" panose="05000000000000000000" pitchFamily="2" charset="2"/>
              <a:buNone/>
              <a:defRPr/>
            </a:pPr>
            <a:endParaRPr lang="fr-FR" altLang="fr-FR" sz="2400" dirty="0">
              <a:solidFill>
                <a:srgbClr val="0A1E47"/>
              </a:solidFill>
              <a:latin typeface="+mn-lt"/>
            </a:endParaRPr>
          </a:p>
          <a:p>
            <a:pPr fontAlgn="auto">
              <a:spcBef>
                <a:spcPts val="0"/>
              </a:spcBef>
              <a:spcAft>
                <a:spcPts val="0"/>
              </a:spcAft>
              <a:defRPr/>
            </a:pPr>
            <a:r>
              <a:rPr lang="fr-FR" sz="2400" b="1" dirty="0"/>
              <a:t>L’aide aux projets</a:t>
            </a:r>
          </a:p>
          <a:p>
            <a:pPr fontAlgn="auto">
              <a:spcBef>
                <a:spcPts val="0"/>
              </a:spcBef>
              <a:spcAft>
                <a:spcPts val="0"/>
              </a:spcAft>
              <a:defRPr/>
            </a:pPr>
            <a:endParaRPr lang="fr-FR" sz="2400" b="1" dirty="0"/>
          </a:p>
          <a:p>
            <a:pPr fontAlgn="auto">
              <a:spcBef>
                <a:spcPts val="0"/>
              </a:spcBef>
              <a:spcAft>
                <a:spcPts val="0"/>
              </a:spcAft>
              <a:defRPr/>
            </a:pPr>
            <a:r>
              <a:rPr lang="fr-FR" sz="2400" dirty="0"/>
              <a:t>Les associations peuvent solliciter une aide pour la réalisation de leurs projets. Les calendriers sont définis en fonction des projets </a:t>
            </a:r>
          </a:p>
          <a:p>
            <a:pPr fontAlgn="auto">
              <a:spcBef>
                <a:spcPts val="0"/>
              </a:spcBef>
              <a:spcAft>
                <a:spcPts val="0"/>
              </a:spcAft>
              <a:defRPr/>
            </a:pPr>
            <a:endParaRPr lang="fr-FR" sz="2400" dirty="0"/>
          </a:p>
          <a:p>
            <a:pPr fontAlgn="auto">
              <a:spcBef>
                <a:spcPts val="0"/>
              </a:spcBef>
              <a:spcAft>
                <a:spcPts val="0"/>
              </a:spcAft>
              <a:defRPr/>
            </a:pPr>
            <a:r>
              <a:rPr lang="fr-FR" sz="2400" dirty="0"/>
              <a:t>https://www.lavienne86.fr/les-aides/guide-des-aides</a:t>
            </a:r>
          </a:p>
          <a:p>
            <a:pPr fontAlgn="auto">
              <a:spcBef>
                <a:spcPts val="0"/>
              </a:spcBef>
              <a:spcAft>
                <a:spcPts val="0"/>
              </a:spcAft>
              <a:defRPr/>
            </a:pPr>
            <a:endParaRPr lang="fr-FR" altLang="fr-FR" sz="2400" dirty="0">
              <a:solidFill>
                <a:srgbClr val="0A1E47"/>
              </a:solidFill>
              <a:latin typeface="+mn-lt"/>
            </a:endParaRPr>
          </a:p>
          <a:p>
            <a:pPr fontAlgn="auto">
              <a:spcBef>
                <a:spcPts val="0"/>
              </a:spcBef>
              <a:spcAft>
                <a:spcPts val="0"/>
              </a:spcAft>
              <a:defRPr/>
            </a:pPr>
            <a:endParaRPr lang="fr-FR" altLang="fr-FR" sz="2400" dirty="0">
              <a:solidFill>
                <a:srgbClr val="0A1E47"/>
              </a:solidFill>
              <a:latin typeface="+mn-lt"/>
            </a:endParaRPr>
          </a:p>
          <a:p>
            <a:pPr fontAlgn="auto">
              <a:spcBef>
                <a:spcPts val="0"/>
              </a:spcBef>
              <a:spcAft>
                <a:spcPts val="0"/>
              </a:spcAft>
              <a:buFontTx/>
              <a:buChar char="-"/>
              <a:defRPr/>
            </a:pPr>
            <a:endParaRPr lang="fr-FR" sz="2000" dirty="0"/>
          </a:p>
          <a:p>
            <a:pPr fontAlgn="auto">
              <a:spcBef>
                <a:spcPts val="0"/>
              </a:spcBef>
              <a:spcAft>
                <a:spcPts val="0"/>
              </a:spcAft>
              <a:buFontTx/>
              <a:buChar char="-"/>
              <a:defRPr/>
            </a:pPr>
            <a:endParaRPr lang="fr-FR" sz="2000" dirty="0"/>
          </a:p>
          <a:p>
            <a:pPr fontAlgn="auto">
              <a:spcBef>
                <a:spcPts val="0"/>
              </a:spcBef>
              <a:spcAft>
                <a:spcPts val="0"/>
              </a:spcAft>
              <a:buFontTx/>
              <a:buChar char="-"/>
              <a:defRPr/>
            </a:pPr>
            <a:endParaRPr lang="fr-FR" sz="2000" dirty="0"/>
          </a:p>
        </p:txBody>
      </p:sp>
      <p:sp>
        <p:nvSpPr>
          <p:cNvPr id="18" name="Rectangle 4">
            <a:extLst>
              <a:ext uri="{FF2B5EF4-FFF2-40B4-BE49-F238E27FC236}">
                <a16:creationId xmlns:a16="http://schemas.microsoft.com/office/drawing/2014/main" id="{716AFE59-20B4-FA34-D7A3-E3F687F02D77}"/>
              </a:ext>
            </a:extLst>
          </p:cNvPr>
          <p:cNvSpPr txBox="1">
            <a:spLocks noChangeArrowheads="1"/>
          </p:cNvSpPr>
          <p:nvPr/>
        </p:nvSpPr>
        <p:spPr bwMode="auto">
          <a:xfrm>
            <a:off x="-757238" y="-187325"/>
            <a:ext cx="8820151"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nchor="b"/>
          <a:lstStyle>
            <a:lvl1pPr defTabSz="6858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defTabSz="6858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defTabSz="6858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lnSpc>
                <a:spcPct val="90000"/>
              </a:lnSpc>
              <a:spcBef>
                <a:spcPct val="0"/>
              </a:spcBef>
              <a:buClrTx/>
              <a:buFontTx/>
              <a:buNone/>
            </a:pPr>
            <a:r>
              <a:rPr lang="fr-FR" altLang="fr-FR" sz="2800">
                <a:solidFill>
                  <a:srgbClr val="0A1E47"/>
                </a:solidFill>
              </a:rPr>
              <a:t> Le Conseil Départemental de la Vienne</a:t>
            </a:r>
            <a:endParaRPr lang="fr-FR" altLang="fr-FR" sz="2400">
              <a:solidFill>
                <a:srgbClr val="0A1E47"/>
              </a:solidFill>
              <a:latin typeface="Calibri" panose="020F0502020204030204" pitchFamily="34" charset="0"/>
            </a:endParaRPr>
          </a:p>
        </p:txBody>
      </p:sp>
      <p:sp>
        <p:nvSpPr>
          <p:cNvPr id="92164" name="AutoShape 6" descr="data:image/png;base64,iVBORw0KGgoAAAANSUhEUgAAAOEAAADhCAMAAAAJbSJIAAAAxlBMVEUAnMLoUh/+//////8AmsFLss9xvtYAl78Alr8An8fN6fEAnsP1/P3f8/e84uzm9fk0qsqy2+jX7vXA5O6SzuHrUBmg1OTuTxGAxtzsUBbwTAAspcfu+ftattHvTQabc2+Hen+a0eJygo2Jyt6sa15ovNV5w9nWWC9eh5neVSTFYUk2kauXdXNQjKOyaVdUs9BJkKunbWSReX3MXDfgUhpvhJO9Y0qEfYXLXkDSWjO2a2HdVisbl7ilcGq5ZlJihpd4f4eLf4sycnikAAAPj0lEQVR4nO2di3/bphbHFYGNXrYefluyu8y1uzZN0/W19Tbbev//f+qCAAksHnLm1Favfp9uTeQjwZdzgAMoqTMf/tzaOUMEf2ahgTOEzs8s2BN2Xj1h99UTdl89YffVE3ZfPWH31RN2Xz1h99UTdl89YffVE3ZfPWH31RN2Xz1h99UTdl89YffVE3ZfPWH31RN2Xy0J/UrPX6UzqwWh74fvf33x5dunT1///uuz0zVGK6Hv3//+bbtYzG5ubmaz1frVfccQbYT+56/rFaHjmq1/7RaimdC/e7MW8UotuuVFI6H/z3p1zIe9+PWnIfR/3Tb5sLa/dQnRRHi3VgLezP4Mf2gd/50MhOGbRhfkTmzTE69l+tQT4k6oAcROtNXcD+9/efv2w/df7x8vTWkg1LoQO/HO+FD/7h2ZQrG229dvPtxdFFJP+Kh14c3N6ndTnf3v4hQ6W6zfXHJo0hL6fyz0hDefHvWP9D8ft81s++XxYox6wpeKqbAO0z/0Nb5T3LhaXcyNesI/9d0Qe+WVtsL+O2XTLC6FqO+HX02EhllfN4tu318GUU/4yki4eqepr/+7JrpnX58RwyB9lJp9eLPQTBiP2ttMffcZpSc0TIcl4Qdlff232iHY0HefU08cS3F9v6nr+8nQKPfPiqKRnvCDaT680SSnxll08cslnKgn/KxeOlVavVTV95shtlf/uSpC7ahfSZHX6FaUVLM310XoW3x4s21u2PgfjWnCm2fHUehpawuNS/x7o9+vzoe2oaa5hrI0yrX1Q+feFqaLt0c1fm9uk4b9D5Fpn+abhXD2Srb3/2OeQrefr4zQNuff3KzlKfHRNr+YdwaeSSbCf2xhKk+J/gtLx/10kS06U5SGNh/erETzx9dm49mX68pLHcNCqNLie11p/xeLyxdXtrYgem8LU3GG880LStxrL9INLecWXyyVFlaJ1jz2UjvlZkJzjnIjLhesKdBlVhbW07Uvlp5Yn0Pd2zKglWED8jllOSFV7QzKnmFhap08V39f3V5bKescxzOxR5sL15c6V7We4782d6/Zx3L8sKbp9sOc55L1HN/Wv9Z088WWwy7+uVZCPJGbx9PFC7/NVHG5k3H7+zT+32YvvvZbTJzry50+tXhj6NGcrGzvzSdxpQsvsrqnavNO1J0xBPFoat95vNCZBVGb99osO2g4G7OdAPx1jSekovy3pihcPFr2O2avfwSJTu3eTfTfGcJw+89flt2Li75E1fbty5d6N83emZe+24tsQFVq+watyYvmTri6yD5wrdbvCIdfbJmnBt/0UsOP0AlvQX+0btuodMG5nuoEQsvMr9b2QuveWicQ+o+WHqfQQnfc/+OkJNRtoN6fSrj687nrb5eKEOZJrjS279vImr2+8ChDpCJEKSh07yueMqDObu4uHqNawlgXqL/ZtlAFXew1KEknErY4zKi0vshRU0OnEuKFRsu+qDgEv4hOJnT87628uL74RMh0OmE7L15+pueyEELkefiPB0Ub/w+rF6/GgzZClMyzKIriyVDKAvy/LIjX40EzIQzHgKsYIMHCf2PMwtcvrgfQRAhhDEC2HCSDwwSAKBHNHk1b4dtrAjQReikAB6/8debeBoDAE0xM+dtVedBImLtgzqm8OQCh1BW175FelwdNhHAIQBWZ8AGAB9lO8xbilXnQRIimbly5DSYAyHaaTdRTPIjsJmdQuxkfouExoeOrdthO8WCeJk+t9SkyzhblgIoQguEgbhIqtvJP2ThE48kPcaLRh9CDyWGaBlkEgHtMqDgBlzKZKsCJnPob3GD0iyVE4hXaotQeefxGci/7y4GVgVNdc2DtC6mkVoRoMC7K6d4tJs0obf68gpjJwENcegjuo6KIogHLkSZFUWTkmxx/UUQYsrqCL40ch30S5NjHETEpHHRLHoHX5HlBnoMmUYqcpPxwCFFQJNgiQN6kvDI6hRDNSS4TzA+DEHmNkab5coLswaVLCYdgg8WGLJSN80FAhugcHPBlzJFN8JUIfw4PdOzOwSbZFCMEB5sBmD5scD3iB2xL7nGnuMcU7hjhkW/I7ge3CM1L8z1Ybh5OIES3AMR7h0z5qrG00RHlXFQgFIIHZSlO4okPcpCUDyZXUAI2xDdpvEOEMIHoAHIcdh7Y4wAu6w9L9jTAJG5QEublRZSNCkLoYfMcDNApURrilM3hdygJ/7vQeVAmRFXvwDwIo2SckNRw7OGq7fGX0R4DUELv4BKvw7JMUn9ECQ/4YbfBpCIkT5zHG48Qks8HikWflhDugXAD+c7ow+PVREWIQwdLIkxHJOJul8tdCEuvzonHHoAzJFy4nmESj8tRiBEWh+VyX34SDbxsSgmn5H5COA2eRoiWOE+rLpEctUH4YqXzoESYZVkgEc5jUttRlo3wIBG4ReQeyNXMCwHtbS4oyo7LCV38iJR8kgS3HhjQKCX3kxaahyB8GuFBTNoSV0FYv57QzGSEKMUTKp/4RB8mHpkl8EiT4JEMt2E83myiOYnfgRNmmedIUYrKKE2mWeJC1g/Z/akXTG+fFKW45+EAokZhHLllr5dUvUOzbf74jEAoLJ5LQi8IUFWbMkqdsnpxHEe0h0I0jUQfjmgL4U8eotvMo4RJdf8+fhohGgEwxc2E/2xisIlA6kiri/rNfAUgJow84ruGDz2Ug6Xow7LHOWgZ4SI3eAFTEi6PRxpiiwk8N5p6fCxlPkROETyFEH+Cp8NseljOMerSy/DEP5fW+d8XekBMCHbT6TTHCe0Of5FwwuCwK2KH1HaOL29gRRhMcCVDMESEELcLOVfghBF5FGEfeAH5b0IIb+n9oxTheS1DTyDEKU3BtzBwgA4KvFyUCNnPHqhzUbgfEQ3QJiN/79mMn2aj7JYMYHlGruMYSW/Lh4YBqQYcT1GOxx8nGW3It1n5/x15QpxD/Ala4hksxfVIRvj+GN+P73ByjEmeOUpaEjp5UrY5hJt0EkzSPU37kkSO0k/qUZQ/2COC1d+s8TyPZaHlZVwvHsHUhHxXrrqpEYL1o5zyE8hvke736EMU873u/LAaQ0kfqu+TDOnPtl3TrppaT/5dX/RlvbX6Z2WvSU8nJBs1a+Nvj7gOPZ3ww3a1uvoQdf4FoXP38aXml10oF6JPsrLatHiIkdB4M/R91diMPBiGOCNGpi0KvDBCjsXKasOL8oxFqQkTpvD4k5x/gDNVKvnAH8LBNCtcrCJY5vLgzW4gXyJnM66thNurx5PW3aSx+kkOfcbgNotKg4nSwESIZ3yq+VHjQJYCkJwupl9OhJ1wiIYjIGgy8OqJJnTpRdwk6BALVqnAyGxwUoP2os04P66J/AwwSTwdo/JdjAecoWGBWHMdpxE4ay2/HNeEKM/o50yk9vXMGkbkM+Dm0JmIZgBE+6r61IYk1WPZxt1LiChpFDXXdUj1+zQxvf0oz0NzdhmHWpPQ20diobTgUc43CWrCDBxbVdVnNgkM9DakqKHbLCrL1YhKQpzK0tvkMOVUZO3WICR7xnWLVl/yI6uKMKSVF2ywEe/NvBUmTRtQ93iyOFcUVagR1WNpzghj8bwJ5/P06hI1CfHCB/Ay46zcYGWPCCXCiMQBthkJNi5IkUTIbGLJpurxaG8uqhUhyng8Cp+hKYVyc6dJmLMQBcUuJ9nwgHc2dirHCMntpQ3OeMMBj0XsWYGQ2kSlDXkOt2FOhLlbF1U+pipKHPZshEtFmDJsWuUjQo9VFo8tbEvb20SCy2tCUpGQLv+hN+fVZ3VQ2dxymwNbgfEwTx1usufMe8XMqJnxmUvASPgsoc+htZEJ4abZIihhzyh3lWpCMK5sYBUrLEwrm0CwCSQbuGffTuv5AQ1YUXFjBtcSeryv16Mp8ytwnSYhb9dAbEPE60L2eesoLUSTIZCIuE0k9KgKidp4rGApItEBSH5uQVg99raqMwtEkFImkZCNQQDIa2x+RywRLsVWCFlcZDLhTkx0HGZT7kfBAR8M5KIy6TktCB3E/c6bCoas9A1sELKJUpz+y1t47OJA4IQgkgLJi1nNxH5YDTzMZiQQ4nxLaOe6KO6R5mujWsL0aDSFB57nKAhHQg8Vns1rjHOgilAK5MrNMqHsCd5jqA9Zk2yOKs0fv2s4UUeIMzQ5TBErh40lEmHOsq386B9u9+ruWRGmytrLhEc2Y4GQTRXAOS4qU3RPI2HVWHw05TXkJ4ECIYtGnG0dKU+532vCaQvCuZaQFxU1iprUfb4lIcvc+OjBAr3qlxIhH8macnnfOxMh2lmKKhrzhX4FzDM3GqZoLFdQJGTJjlbkiOdchHNLUVFjqNET8hRmROd0nvbzT0XCW3OxZIQ7F2F6TkKeuZEw5fFfjYRKQkXsUJ0vSlNLUdEJUVplbqROHhszlkpC1jncQKPJ+QjntqIaGAZCVJcOYUGDtJqKFSMNcOkWuUJnG0tZY4LyYEtTVHtCPnySbZOH49lGNVsoEor6YWedLVxg3gdsSVhlblPE07J9nYdLM76rTjTOT+gkQJqW/y1hykdTVE7/YjeWs7ZYVTOHHRCVJ0/n8qETqx4jFXUCYZW55Ukj3ZUJee5ytN/lTWKiYgjP5kMkfiPWNaBF7Rsw5j1v1mC7aSMK5dUT7x1DqdzyFJnuf56NsFpEyMt5stFJ56UmhImQZ25ZiQMKIas9WuOzppBmI76CL5cK5yJ06Kh+lJ5B3k+Ck8ZSp87cmgUfrfF5djAK6+0Hjy/Ahufrh3WKCLJ6OIXVWq8ZpBZCJOzeyiv4o50oOOJJ9h6W774jlPP9lbL25/Ohw7eri02jKIULbYRLgVDclWoQDqo9zGy6f3jYL8d8/4s2zNkISaeXi9pVu4lAtSdsOT/k26CNujV2hKt96KPlDDjQpj8boePtdEUNFS60EXqTmlDKWJq7+jvprKQKbZbJnpGQdEVlUQflOaKFkA/OLj2tMBCqTmZIt2Sfn5PQQQdVURv1QantlBuvC5mkXUBCWEo6XZsIRyllCNXnftX5YYOwVEVYqkFYStigUBUVqgGthGgeU42OTntpDhFLlfGSlL9GhVWkSY0PwxG9YSkf2KX06oRulTAbuRV4FQJxAvSScSQWlauOLFoRkreYPP5OkuK63HDQcwa7dIKXaelu4EhJIkTKxFF+TBubuqiHKS8KavlaEJ4oWK0R27yP8SOK6v/9w+6rJ+y+esLuqyfsvnrC7qsn7L56wu6rJ+y+esLuqyfsvnrC7qsn7L56wu6rJ+y+esLuqyfsvnrC7qsn7L56wu6rJ+y+esLuqyfsvnrC7qsn7L56wu6rJ+y+esLu6/+DEMGfWgNnN/i5dfgf++JBpMQUetMAAAAASUVORK5CYII=">
            <a:extLst>
              <a:ext uri="{FF2B5EF4-FFF2-40B4-BE49-F238E27FC236}">
                <a16:creationId xmlns:a16="http://schemas.microsoft.com/office/drawing/2014/main" id="{1DAAAEB5-6894-C9AC-8874-8100BDB4CBD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endParaRPr lang="fr-FR" altLang="fr-FR">
              <a:solidFill>
                <a:schemeClr val="tx1"/>
              </a:solidFill>
            </a:endParaRPr>
          </a:p>
        </p:txBody>
      </p:sp>
      <p:pic>
        <p:nvPicPr>
          <p:cNvPr id="92165" name="Image 4">
            <a:extLst>
              <a:ext uri="{FF2B5EF4-FFF2-40B4-BE49-F238E27FC236}">
                <a16:creationId xmlns:a16="http://schemas.microsoft.com/office/drawing/2014/main" id="{2F50FBFD-6A94-F8CD-3640-78D79E55A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638" y="158750"/>
            <a:ext cx="107156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ce réservé du numéro de diapositive 3">
            <a:extLst>
              <a:ext uri="{FF2B5EF4-FFF2-40B4-BE49-F238E27FC236}">
                <a16:creationId xmlns:a16="http://schemas.microsoft.com/office/drawing/2014/main" id="{4C3BFD2C-26E4-6346-2376-A9873330B7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D7E244D4-D75C-2B47-930C-6F42F75FFE72}" type="slidenum">
              <a:rPr lang="fr-FR" altLang="fr-FR" sz="1200" smtClean="0">
                <a:solidFill>
                  <a:srgbClr val="7B9899"/>
                </a:solidFill>
                <a:latin typeface="Calibri" panose="020F0502020204030204" pitchFamily="34" charset="0"/>
              </a:rPr>
              <a:pPr>
                <a:spcBef>
                  <a:spcPct val="0"/>
                </a:spcBef>
                <a:buClrTx/>
                <a:buFontTx/>
                <a:buNone/>
              </a:pPr>
              <a:t>58</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5A23472D-6EDB-1BC7-D199-339114CFFA7F}"/>
              </a:ext>
            </a:extLst>
          </p:cNvPr>
          <p:cNvSpPr txBox="1">
            <a:spLocks noChangeArrowheads="1"/>
          </p:cNvSpPr>
          <p:nvPr/>
        </p:nvSpPr>
        <p:spPr bwMode="auto">
          <a:xfrm>
            <a:off x="179388" y="695325"/>
            <a:ext cx="9147175" cy="4340225"/>
          </a:xfrm>
          <a:prstGeom prst="rect">
            <a:avLst/>
          </a:prstGeom>
          <a:noFill/>
          <a:ln>
            <a:noFill/>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buClr>
                <a:schemeClr val="accent2"/>
              </a:buClr>
              <a:buSzPct val="80000"/>
              <a:buFont typeface="Wingdings" panose="05000000000000000000" pitchFamily="2" charset="2"/>
              <a:buNone/>
              <a:defRPr/>
            </a:pPr>
            <a:endParaRPr lang="fr-FR" altLang="fr-FR" sz="2400" dirty="0">
              <a:solidFill>
                <a:srgbClr val="0A1E47"/>
              </a:solidFill>
              <a:latin typeface="+mn-lt"/>
            </a:endParaRPr>
          </a:p>
          <a:p>
            <a:pPr eaLnBrk="1" fontAlgn="auto" hangingPunct="1">
              <a:spcBef>
                <a:spcPts val="0"/>
              </a:spcBef>
              <a:spcAft>
                <a:spcPts val="0"/>
              </a:spcAft>
              <a:buClr>
                <a:schemeClr val="accent2"/>
              </a:buClr>
              <a:buSzPct val="80000"/>
              <a:buFont typeface="Wingdings" panose="05000000000000000000" pitchFamily="2" charset="2"/>
              <a:buNone/>
              <a:defRPr/>
            </a:pPr>
            <a:endParaRPr lang="fr-FR" altLang="fr-FR" sz="2400" dirty="0">
              <a:solidFill>
                <a:srgbClr val="0A1E47"/>
              </a:solidFill>
              <a:latin typeface="+mn-lt"/>
            </a:endParaRPr>
          </a:p>
          <a:p>
            <a:pPr fontAlgn="auto">
              <a:spcBef>
                <a:spcPts val="0"/>
              </a:spcBef>
              <a:spcAft>
                <a:spcPts val="0"/>
              </a:spcAft>
              <a:defRPr/>
            </a:pPr>
            <a:r>
              <a:rPr lang="fr-FR" sz="2400" b="1" dirty="0"/>
              <a:t>L’aide aux projets</a:t>
            </a:r>
          </a:p>
          <a:p>
            <a:pPr fontAlgn="auto">
              <a:spcBef>
                <a:spcPts val="0"/>
              </a:spcBef>
              <a:spcAft>
                <a:spcPts val="0"/>
              </a:spcAft>
              <a:defRPr/>
            </a:pPr>
            <a:endParaRPr lang="fr-FR" sz="2400" b="1" dirty="0"/>
          </a:p>
          <a:p>
            <a:pPr fontAlgn="auto">
              <a:spcBef>
                <a:spcPts val="0"/>
              </a:spcBef>
              <a:spcAft>
                <a:spcPts val="0"/>
              </a:spcAft>
              <a:defRPr/>
            </a:pPr>
            <a:r>
              <a:rPr lang="fr-FR" sz="2400" dirty="0"/>
              <a:t>Les associations peuvent solliciter une aide pour la réalisation de leurs projets. Les calendriers sont définis en fonction des projets </a:t>
            </a:r>
          </a:p>
          <a:p>
            <a:pPr fontAlgn="auto">
              <a:spcBef>
                <a:spcPts val="0"/>
              </a:spcBef>
              <a:spcAft>
                <a:spcPts val="0"/>
              </a:spcAft>
              <a:defRPr/>
            </a:pPr>
            <a:endParaRPr lang="fr-FR" sz="2400" dirty="0"/>
          </a:p>
          <a:p>
            <a:pPr fontAlgn="auto">
              <a:spcBef>
                <a:spcPts val="0"/>
              </a:spcBef>
              <a:spcAft>
                <a:spcPts val="0"/>
              </a:spcAft>
              <a:defRPr/>
            </a:pPr>
            <a:r>
              <a:rPr lang="fr-FR" sz="2400" dirty="0"/>
              <a:t>https://les-</a:t>
            </a:r>
            <a:r>
              <a:rPr lang="fr-FR" sz="2400" dirty="0" err="1"/>
              <a:t>aides.nouvelle</a:t>
            </a:r>
            <a:r>
              <a:rPr lang="fr-FR" sz="2400" dirty="0"/>
              <a:t>-</a:t>
            </a:r>
            <a:r>
              <a:rPr lang="fr-FR" sz="2400" dirty="0" err="1"/>
              <a:t>aquitaine.fr</a:t>
            </a:r>
            <a:r>
              <a:rPr lang="fr-FR" sz="2400" dirty="0"/>
              <a:t>/</a:t>
            </a:r>
            <a:r>
              <a:rPr lang="fr-FR" sz="2400" dirty="0" err="1"/>
              <a:t>resultats?recherche</a:t>
            </a:r>
            <a:r>
              <a:rPr lang="fr-FR" sz="2400" dirty="0"/>
              <a:t>=association</a:t>
            </a:r>
            <a:endParaRPr lang="fr-FR" altLang="fr-FR" sz="2400" dirty="0">
              <a:solidFill>
                <a:srgbClr val="0A1E47"/>
              </a:solidFill>
              <a:latin typeface="+mn-lt"/>
            </a:endParaRPr>
          </a:p>
          <a:p>
            <a:pPr fontAlgn="auto">
              <a:spcBef>
                <a:spcPts val="0"/>
              </a:spcBef>
              <a:spcAft>
                <a:spcPts val="0"/>
              </a:spcAft>
              <a:defRPr/>
            </a:pPr>
            <a:endParaRPr lang="fr-FR" altLang="fr-FR" sz="2400" dirty="0">
              <a:solidFill>
                <a:srgbClr val="0A1E47"/>
              </a:solidFill>
              <a:latin typeface="+mn-lt"/>
            </a:endParaRPr>
          </a:p>
          <a:p>
            <a:pPr fontAlgn="auto">
              <a:spcBef>
                <a:spcPts val="0"/>
              </a:spcBef>
              <a:spcAft>
                <a:spcPts val="0"/>
              </a:spcAft>
              <a:buFontTx/>
              <a:buChar char="-"/>
              <a:defRPr/>
            </a:pPr>
            <a:endParaRPr lang="fr-FR" sz="2000" dirty="0"/>
          </a:p>
          <a:p>
            <a:pPr fontAlgn="auto">
              <a:spcBef>
                <a:spcPts val="0"/>
              </a:spcBef>
              <a:spcAft>
                <a:spcPts val="0"/>
              </a:spcAft>
              <a:buFontTx/>
              <a:buChar char="-"/>
              <a:defRPr/>
            </a:pPr>
            <a:endParaRPr lang="fr-FR" sz="2000" dirty="0"/>
          </a:p>
          <a:p>
            <a:pPr fontAlgn="auto">
              <a:spcBef>
                <a:spcPts val="0"/>
              </a:spcBef>
              <a:spcAft>
                <a:spcPts val="0"/>
              </a:spcAft>
              <a:buFontTx/>
              <a:buChar char="-"/>
              <a:defRPr/>
            </a:pPr>
            <a:endParaRPr lang="fr-FR" sz="2000" dirty="0"/>
          </a:p>
        </p:txBody>
      </p:sp>
      <p:sp>
        <p:nvSpPr>
          <p:cNvPr id="18" name="Rectangle 4">
            <a:extLst>
              <a:ext uri="{FF2B5EF4-FFF2-40B4-BE49-F238E27FC236}">
                <a16:creationId xmlns:a16="http://schemas.microsoft.com/office/drawing/2014/main" id="{92C0FE2B-CD18-0BA1-4A9F-F428C2736BF6}"/>
              </a:ext>
            </a:extLst>
          </p:cNvPr>
          <p:cNvSpPr txBox="1">
            <a:spLocks noChangeArrowheads="1"/>
          </p:cNvSpPr>
          <p:nvPr/>
        </p:nvSpPr>
        <p:spPr bwMode="auto">
          <a:xfrm>
            <a:off x="-757238" y="-187325"/>
            <a:ext cx="8820151"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nchor="b"/>
          <a:lstStyle>
            <a:lvl1pPr defTabSz="6858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defTabSz="6858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defTabSz="6858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lnSpc>
                <a:spcPct val="90000"/>
              </a:lnSpc>
              <a:spcBef>
                <a:spcPct val="0"/>
              </a:spcBef>
              <a:buClrTx/>
              <a:buFontTx/>
              <a:buNone/>
            </a:pPr>
            <a:r>
              <a:rPr lang="fr-FR" altLang="fr-FR" sz="2800">
                <a:solidFill>
                  <a:srgbClr val="0A1E47"/>
                </a:solidFill>
              </a:rPr>
              <a:t> Le Conseil Régional</a:t>
            </a:r>
          </a:p>
        </p:txBody>
      </p:sp>
      <p:sp>
        <p:nvSpPr>
          <p:cNvPr id="94212" name="AutoShape 6" descr="data:image/png;base64,iVBORw0KGgoAAAANSUhEUgAAAOEAAADhCAMAAAAJbSJIAAAAxlBMVEUAnMLoUh/+//////8AmsFLss9xvtYAl78Alr8An8fN6fEAnsP1/P3f8/e84uzm9fk0qsqy2+jX7vXA5O6SzuHrUBmg1OTuTxGAxtzsUBbwTAAspcfu+ftattHvTQabc2+Hen+a0eJygo2Jyt6sa15ovNV5w9nWWC9eh5neVSTFYUk2kauXdXNQjKOyaVdUs9BJkKunbWSReX3MXDfgUhpvhJO9Y0qEfYXLXkDSWjO2a2HdVisbl7ilcGq5ZlJihpd4f4eLf4sycnikAAAPj0lEQVR4nO2di3/bphbHFYGNXrYefluyu8y1uzZN0/W19Tbbev//f+qCAAksHnLm1Favfp9uTeQjwZdzgAMoqTMf/tzaOUMEf2ahgTOEzs8s2BN2Xj1h99UTdl89YffVE3ZfPWH31RN2Xz1h99UTdl89YffVE3ZfPWH31RN2Xz1h99UTdl89YffVE3ZfPWH31RN2Xy0J/UrPX6UzqwWh74fvf33x5dunT1///uuz0zVGK6Hv3//+bbtYzG5ubmaz1frVfccQbYT+56/rFaHjmq1/7RaimdC/e7MW8UotuuVFI6H/z3p1zIe9+PWnIfR/3Tb5sLa/dQnRRHi3VgLezP4Mf2gd/50MhOGbRhfkTmzTE69l+tQT4k6oAcROtNXcD+9/efv2w/df7x8vTWkg1LoQO/HO+FD/7h2ZQrG229dvPtxdFFJP+Kh14c3N6ndTnf3v4hQ6W6zfXHJo0hL6fyz0hDefHvWP9D8ft81s++XxYox6wpeKqbAO0z/0Nb5T3LhaXcyNesI/9d0Qe+WVtsL+O2XTLC6FqO+HX02EhllfN4tu318GUU/4yki4eqepr/+7JrpnX58RwyB9lJp9eLPQTBiP2ttMffcZpSc0TIcl4Qdlff232iHY0HefU08cS3F9v6nr+8nQKPfPiqKRnvCDaT680SSnxll08cslnKgn/KxeOlVavVTV95shtlf/uSpC7ahfSZHX6FaUVLM310XoW3x4s21u2PgfjWnCm2fHUehpawuNS/x7o9+vzoe2oaa5hrI0yrX1Q+feFqaLt0c1fm9uk4b9D5Fpn+abhXD2Srb3/2OeQrefr4zQNuff3KzlKfHRNr+YdwaeSSbCf2xhKk+J/gtLx/10kS06U5SGNh/erETzx9dm49mX68pLHcNCqNLie11p/xeLyxdXtrYgem8LU3GG880LStxrL9INLecWXyyVFlaJ1jz2UjvlZkJzjnIjLhesKdBlVhbW07Uvlp5Yn0Pd2zKglWED8jllOSFV7QzKnmFhap08V39f3V5bKescxzOxR5sL15c6V7We4782d6/Zx3L8sKbp9sOc55L1HN/Wv9Z088WWwy7+uVZCPJGbx9PFC7/NVHG5k3H7+zT+32YvvvZbTJzry50+tXhj6NGcrGzvzSdxpQsvsrqnavNO1J0xBPFoat95vNCZBVGb99osO2g4G7OdAPx1jSekovy3pihcPFr2O2avfwSJTu3eTfTfGcJw+89flt2Li75E1fbty5d6N83emZe+24tsQFVq+watyYvmTri6yD5wrdbvCIdfbJmnBt/0UsOP0AlvQX+0btuodMG5nuoEQsvMr9b2QuveWicQ+o+WHqfQQnfc/+OkJNRtoN6fSrj687nrb5eKEOZJrjS279vImr2+8ChDpCJEKSh07yueMqDObu4uHqNawlgXqL/ZtlAFXew1KEknErY4zKi0vshRU0OnEuKFRsu+qDgEv4hOJnT87628uL74RMh0OmE7L15+pueyEELkefiPB0Ub/w+rF6/GgzZClMyzKIriyVDKAvy/LIjX40EzIQzHgKsYIMHCf2PMwtcvrgfQRAhhDEC2HCSDwwSAKBHNHk1b4dtrAjQReikAB6/8debeBoDAE0xM+dtVedBImLtgzqm8OQCh1BW175FelwdNhHAIQBWZ8AGAB9lO8xbilXnQRIimbly5DSYAyHaaTdRTPIjsJmdQuxkfouExoeOrdthO8WCeJk+t9SkyzhblgIoQguEgbhIqtvJP2ThE48kPcaLRh9CDyWGaBlkEgHtMqDgBlzKZKsCJnPob3GD0iyVE4hXaotQeefxGci/7y4GVgVNdc2DtC6mkVoRoMC7K6d4tJs0obf68gpjJwENcegjuo6KIogHLkSZFUWTkmxx/UUQYsrqCL40ch30S5NjHETEpHHRLHoHX5HlBnoMmUYqcpPxwCFFQJNgiQN6kvDI6hRDNSS4TzA+DEHmNkab5coLswaVLCYdgg8WGLJSN80FAhugcHPBlzJFN8JUIfw4PdOzOwSbZFCMEB5sBmD5scD3iB2xL7nGnuMcU7hjhkW/I7ge3CM1L8z1Ybh5OIES3AMR7h0z5qrG00RHlXFQgFIIHZSlO4okPcpCUDyZXUAI2xDdpvEOEMIHoAHIcdh7Y4wAu6w9L9jTAJG5QEublRZSNCkLoYfMcDNApURrilM3hdygJ/7vQeVAmRFXvwDwIo2SckNRw7OGq7fGX0R4DUELv4BKvw7JMUn9ECQ/4YbfBpCIkT5zHG48Qks8HikWflhDugXAD+c7ow+PVREWIQwdLIkxHJOJul8tdCEuvzonHHoAzJFy4nmESj8tRiBEWh+VyX34SDbxsSgmn5H5COA2eRoiWOE+rLpEctUH4YqXzoESYZVkgEc5jUttRlo3wIBG4ReQeyNXMCwHtbS4oyo7LCV38iJR8kgS3HhjQKCX3kxaahyB8GuFBTNoSV0FYv57QzGSEKMUTKp/4RB8mHpkl8EiT4JEMt2E83myiOYnfgRNmmedIUYrKKE2mWeJC1g/Z/akXTG+fFKW45+EAokZhHLllr5dUvUOzbf74jEAoLJ5LQi8IUFWbMkqdsnpxHEe0h0I0jUQfjmgL4U8eotvMo4RJdf8+fhohGgEwxc2E/2xisIlA6kiri/rNfAUgJow84ruGDz2Ug6Xow7LHOWgZ4SI3eAFTEi6PRxpiiwk8N5p6fCxlPkROETyFEH+Cp8NseljOMerSy/DEP5fW+d8XekBMCHbT6TTHCe0Of5FwwuCwK2KH1HaOL29gRRhMcCVDMESEELcLOVfghBF5FGEfeAH5b0IIb+n9oxTheS1DTyDEKU3BtzBwgA4KvFyUCNnPHqhzUbgfEQ3QJiN/79mMn2aj7JYMYHlGruMYSW/Lh4YBqQYcT1GOxx8nGW3It1n5/x15QpxD/Ala4hksxfVIRvj+GN+P73ByjEmeOUpaEjp5UrY5hJt0EkzSPU37kkSO0k/qUZQ/2COC1d+s8TyPZaHlZVwvHsHUhHxXrrqpEYL1o5zyE8hvke736EMU873u/LAaQ0kfqu+TDOnPtl3TrppaT/5dX/RlvbX6Z2WvSU8nJBs1a+Nvj7gOPZ3ww3a1uvoQdf4FoXP38aXml10oF6JPsrLatHiIkdB4M/R91diMPBiGOCNGpi0KvDBCjsXKasOL8oxFqQkTpvD4k5x/gDNVKvnAH8LBNCtcrCJY5vLgzW4gXyJnM66thNurx5PW3aSx+kkOfcbgNotKg4nSwESIZ3yq+VHjQJYCkJwupl9OhJ1wiIYjIGgy8OqJJnTpRdwk6BALVqnAyGxwUoP2os04P66J/AwwSTwdo/JdjAecoWGBWHMdpxE4ay2/HNeEKM/o50yk9vXMGkbkM+Dm0JmIZgBE+6r61IYk1WPZxt1LiChpFDXXdUj1+zQxvf0oz0NzdhmHWpPQ20diobTgUc43CWrCDBxbVdVnNgkM9DakqKHbLCrL1YhKQpzK0tvkMOVUZO3WICR7xnWLVl/yI6uKMKSVF2ywEe/NvBUmTRtQ93iyOFcUVagR1WNpzghj8bwJ5/P06hI1CfHCB/Ay46zcYGWPCCXCiMQBthkJNi5IkUTIbGLJpurxaG8uqhUhyng8Cp+hKYVyc6dJmLMQBcUuJ9nwgHc2dirHCMntpQ3OeMMBj0XsWYGQ2kSlDXkOt2FOhLlbF1U+pipKHPZshEtFmDJsWuUjQo9VFo8tbEvb20SCy2tCUpGQLv+hN+fVZ3VQ2dxymwNbgfEwTx1usufMe8XMqJnxmUvASPgsoc+htZEJ4abZIihhzyh3lWpCMK5sYBUrLEwrm0CwCSQbuGffTuv5AQ1YUXFjBtcSeryv16Mp8ytwnSYhb9dAbEPE60L2eesoLUSTIZCIuE0k9KgKidp4rGApItEBSH5uQVg99raqMwtEkFImkZCNQQDIa2x+RywRLsVWCFlcZDLhTkx0HGZT7kfBAR8M5KIy6TktCB3E/c6bCoas9A1sELKJUpz+y1t47OJA4IQgkgLJi1nNxH5YDTzMZiQQ4nxLaOe6KO6R5mujWsL0aDSFB57nKAhHQg8Vns1rjHOgilAK5MrNMqHsCd5jqA9Zk2yOKs0fv2s4UUeIMzQ5TBErh40lEmHOsq386B9u9+ruWRGmytrLhEc2Y4GQTRXAOS4qU3RPI2HVWHw05TXkJ4ECIYtGnG0dKU+532vCaQvCuZaQFxU1iprUfb4lIcvc+OjBAr3qlxIhH8macnnfOxMh2lmKKhrzhX4FzDM3GqZoLFdQJGTJjlbkiOdchHNLUVFjqNET8hRmROd0nvbzT0XCW3OxZIQ7F2F6TkKeuZEw5fFfjYRKQkXsUJ0vSlNLUdEJUVplbqROHhszlkpC1jncQKPJ+QjntqIaGAZCVJcOYUGDtJqKFSMNcOkWuUJnG0tZY4LyYEtTVHtCPnySbZOH49lGNVsoEor6YWedLVxg3gdsSVhlblPE07J9nYdLM76rTjTOT+gkQJqW/y1hykdTVE7/YjeWs7ZYVTOHHRCVJ0/n8qETqx4jFXUCYZW55Ukj3ZUJee5ytN/lTWKiYgjP5kMkfiPWNaBF7Rsw5j1v1mC7aSMK5dUT7x1DqdzyFJnuf56NsFpEyMt5stFJ56UmhImQZ25ZiQMKIas9WuOzppBmI76CL5cK5yJ06Kh+lJ5B3k+Ck8ZSp87cmgUfrfF5djAK6+0Hjy/Ahufrh3WKCLJ6OIXVWq8ZpBZCJOzeyiv4o50oOOJJ9h6W774jlPP9lbL25/Ohw7eri02jKIULbYRLgVDclWoQDqo9zGy6f3jYL8d8/4s2zNkISaeXi9pVu4lAtSdsOT/k26CNujV2hKt96KPlDDjQpj8boePtdEUNFS60EXqTmlDKWJq7+jvprKQKbZbJnpGQdEVlUQflOaKFkA/OLj2tMBCqTmZIt2Sfn5PQQQdVURv1QantlBuvC5mkXUBCWEo6XZsIRyllCNXnftX5YYOwVEVYqkFYStigUBUVqgGthGgeU42OTntpDhFLlfGSlL9GhVWkSY0PwxG9YSkf2KX06oRulTAbuRV4FQJxAvSScSQWlauOLFoRkreYPP5OkuK63HDQcwa7dIKXaelu4EhJIkTKxFF+TBubuqiHKS8KavlaEJ4oWK0R27yP8SOK6v/9w+6rJ+y+esLuqyfsvnrC7qsn7L56wu6rJ+y+esLuqyfsvnrC7qsn7L56wu6rJ+y+esLuqyfsvnrC7qsn7L56wu6rJ+y+esLuqyfsvnrC7qsn7L56wu6rJ+y+esLu6/+DEMGfWgNnN/i5dfgf++JBpMQUetMAAAAASUVORK5CYII=">
            <a:extLst>
              <a:ext uri="{FF2B5EF4-FFF2-40B4-BE49-F238E27FC236}">
                <a16:creationId xmlns:a16="http://schemas.microsoft.com/office/drawing/2014/main" id="{93E77356-EBCD-F81A-7134-AF3243AF408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endParaRPr lang="fr-FR" altLang="fr-FR">
              <a:solidFill>
                <a:schemeClr val="tx1"/>
              </a:solidFill>
            </a:endParaRPr>
          </a:p>
        </p:txBody>
      </p:sp>
      <p:pic>
        <p:nvPicPr>
          <p:cNvPr id="94213" name="Image 11">
            <a:extLst>
              <a:ext uri="{FF2B5EF4-FFF2-40B4-BE49-F238E27FC236}">
                <a16:creationId xmlns:a16="http://schemas.microsoft.com/office/drawing/2014/main" id="{906F4C31-DEC1-5262-3A22-A9B1DD2F8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60325"/>
            <a:ext cx="21780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utoUpdateAnimBg="0"/>
      <p:bldP spid="1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ce réservé du numéro de diapositive 3">
            <a:extLst>
              <a:ext uri="{FF2B5EF4-FFF2-40B4-BE49-F238E27FC236}">
                <a16:creationId xmlns:a16="http://schemas.microsoft.com/office/drawing/2014/main" id="{DB247BB8-FDA8-D1D8-0D8E-BF68DD8502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F412EA34-A239-344E-BE53-E2050B9009EB}" type="slidenum">
              <a:rPr lang="fr-FR" altLang="fr-FR" sz="1200" smtClean="0">
                <a:solidFill>
                  <a:srgbClr val="7B9899"/>
                </a:solidFill>
                <a:latin typeface="Calibri" panose="020F0502020204030204" pitchFamily="34" charset="0"/>
              </a:rPr>
              <a:pPr>
                <a:spcBef>
                  <a:spcPct val="0"/>
                </a:spcBef>
                <a:buClrTx/>
                <a:buFontTx/>
                <a:buNone/>
              </a:pPr>
              <a:t>59</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6DEDD124-C0AB-450A-E806-843BCFC6D00D}"/>
              </a:ext>
            </a:extLst>
          </p:cNvPr>
          <p:cNvSpPr txBox="1">
            <a:spLocks noChangeArrowheads="1"/>
          </p:cNvSpPr>
          <p:nvPr/>
        </p:nvSpPr>
        <p:spPr bwMode="auto">
          <a:xfrm>
            <a:off x="428625" y="2076450"/>
            <a:ext cx="7962900" cy="3170238"/>
          </a:xfrm>
          <a:prstGeom prst="rect">
            <a:avLst/>
          </a:prstGeom>
          <a:noFill/>
          <a:ln>
            <a:noFill/>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fontAlgn="auto">
              <a:spcBef>
                <a:spcPts val="0"/>
              </a:spcBef>
              <a:spcAft>
                <a:spcPts val="0"/>
              </a:spcAft>
              <a:defRPr/>
            </a:pPr>
            <a:r>
              <a:rPr lang="fr-FR" sz="2000" b="1" u="sng" dirty="0">
                <a:solidFill>
                  <a:srgbClr val="0A1E47"/>
                </a:solidFill>
              </a:rPr>
              <a:t>Organisation de l’Etat :</a:t>
            </a:r>
          </a:p>
          <a:p>
            <a:pPr fontAlgn="auto">
              <a:spcBef>
                <a:spcPts val="0"/>
              </a:spcBef>
              <a:spcAft>
                <a:spcPts val="0"/>
              </a:spcAft>
              <a:buFontTx/>
              <a:buChar char="-"/>
              <a:defRPr/>
            </a:pPr>
            <a:r>
              <a:rPr lang="fr-FR" sz="2000" dirty="0">
                <a:solidFill>
                  <a:srgbClr val="0A1E47"/>
                </a:solidFill>
              </a:rPr>
              <a:t>Une administration centrale (Gouvernement / Ministères)</a:t>
            </a:r>
          </a:p>
          <a:p>
            <a:pPr fontAlgn="auto">
              <a:spcBef>
                <a:spcPts val="0"/>
              </a:spcBef>
              <a:spcAft>
                <a:spcPts val="0"/>
              </a:spcAft>
              <a:buFontTx/>
              <a:buChar char="-"/>
              <a:defRPr/>
            </a:pPr>
            <a:r>
              <a:rPr lang="fr-FR" sz="2000" dirty="0">
                <a:solidFill>
                  <a:srgbClr val="0A1E47"/>
                </a:solidFill>
              </a:rPr>
              <a:t>Des structures ministérielles déconcentrées </a:t>
            </a:r>
          </a:p>
          <a:p>
            <a:pPr fontAlgn="auto">
              <a:spcBef>
                <a:spcPts val="0"/>
              </a:spcBef>
              <a:spcAft>
                <a:spcPts val="0"/>
              </a:spcAft>
              <a:buFontTx/>
              <a:buChar char="-"/>
              <a:defRPr/>
            </a:pPr>
            <a:r>
              <a:rPr lang="fr-FR" sz="2000" dirty="0">
                <a:solidFill>
                  <a:srgbClr val="0A1E47"/>
                </a:solidFill>
              </a:rPr>
              <a:t>Des agences ou établissement sous tutelle</a:t>
            </a:r>
          </a:p>
          <a:p>
            <a:pPr fontAlgn="auto">
              <a:spcBef>
                <a:spcPts val="0"/>
              </a:spcBef>
              <a:spcAft>
                <a:spcPts val="0"/>
              </a:spcAft>
              <a:buFontTx/>
              <a:buChar char="-"/>
              <a:defRPr/>
            </a:pPr>
            <a:endParaRPr lang="fr-FR" sz="2000" dirty="0">
              <a:solidFill>
                <a:srgbClr val="0A1E47"/>
              </a:solidFill>
            </a:endParaRPr>
          </a:p>
          <a:p>
            <a:pPr fontAlgn="auto">
              <a:spcBef>
                <a:spcPts val="0"/>
              </a:spcBef>
              <a:spcAft>
                <a:spcPts val="0"/>
              </a:spcAft>
              <a:buFontTx/>
              <a:buChar char="-"/>
              <a:defRPr/>
            </a:pPr>
            <a:endParaRPr lang="fr-FR" sz="2000" dirty="0">
              <a:solidFill>
                <a:srgbClr val="0A1E47"/>
              </a:solidFill>
            </a:endParaRPr>
          </a:p>
          <a:p>
            <a:pPr marL="0" indent="0" fontAlgn="auto">
              <a:spcBef>
                <a:spcPts val="0"/>
              </a:spcBef>
              <a:spcAft>
                <a:spcPts val="0"/>
              </a:spcAft>
              <a:defRPr/>
            </a:pPr>
            <a:r>
              <a:rPr lang="fr-FR" sz="2000" dirty="0">
                <a:solidFill>
                  <a:srgbClr val="0A1E47"/>
                </a:solidFill>
              </a:rPr>
              <a:t>D’autres ministères et/ou structures déconcentrées et/ou agences</a:t>
            </a:r>
          </a:p>
          <a:p>
            <a:pPr marL="0" indent="0" fontAlgn="auto">
              <a:spcBef>
                <a:spcPts val="0"/>
              </a:spcBef>
              <a:spcAft>
                <a:spcPts val="0"/>
              </a:spcAft>
              <a:defRPr/>
            </a:pPr>
            <a:endParaRPr lang="fr-FR" sz="2000" dirty="0">
              <a:solidFill>
                <a:srgbClr val="0A1E47"/>
              </a:solidFill>
            </a:endParaRPr>
          </a:p>
          <a:p>
            <a:pPr marL="0" indent="0" fontAlgn="auto">
              <a:spcBef>
                <a:spcPts val="0"/>
              </a:spcBef>
              <a:spcAft>
                <a:spcPts val="0"/>
              </a:spcAft>
              <a:defRPr/>
            </a:pPr>
            <a:endParaRPr lang="fr-FR" sz="2000" dirty="0">
              <a:solidFill>
                <a:srgbClr val="0A1E47"/>
              </a:solidFill>
            </a:endParaRPr>
          </a:p>
          <a:p>
            <a:pPr fontAlgn="auto">
              <a:spcBef>
                <a:spcPts val="0"/>
              </a:spcBef>
              <a:spcAft>
                <a:spcPts val="0"/>
              </a:spcAft>
              <a:buFontTx/>
              <a:buChar char="-"/>
              <a:defRPr/>
            </a:pPr>
            <a:endParaRPr lang="fr-FR" sz="2000" dirty="0"/>
          </a:p>
        </p:txBody>
      </p:sp>
      <p:sp>
        <p:nvSpPr>
          <p:cNvPr id="18" name="Rectangle 4">
            <a:extLst>
              <a:ext uri="{FF2B5EF4-FFF2-40B4-BE49-F238E27FC236}">
                <a16:creationId xmlns:a16="http://schemas.microsoft.com/office/drawing/2014/main" id="{9E1AA76B-01C8-64DB-5255-7624F83C4FF4}"/>
              </a:ext>
            </a:extLst>
          </p:cNvPr>
          <p:cNvSpPr txBox="1">
            <a:spLocks noChangeArrowheads="1"/>
          </p:cNvSpPr>
          <p:nvPr/>
        </p:nvSpPr>
        <p:spPr bwMode="auto">
          <a:xfrm>
            <a:off x="0" y="0"/>
            <a:ext cx="88201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nchor="b"/>
          <a:lstStyle>
            <a:lvl1pPr defTabSz="6858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defTabSz="6858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defTabSz="6858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lnSpc>
                <a:spcPct val="90000"/>
              </a:lnSpc>
              <a:spcBef>
                <a:spcPct val="0"/>
              </a:spcBef>
              <a:buClrTx/>
              <a:buFontTx/>
              <a:buNone/>
            </a:pPr>
            <a:r>
              <a:rPr lang="fr-FR" altLang="fr-FR" sz="4100">
                <a:solidFill>
                  <a:srgbClr val="0A1E47"/>
                </a:solidFill>
                <a:latin typeface="Calibri" panose="020F0502020204030204" pitchFamily="34" charset="0"/>
              </a:rPr>
              <a:t>Zoom sur l’Etat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a:extLst>
              <a:ext uri="{FF2B5EF4-FFF2-40B4-BE49-F238E27FC236}">
                <a16:creationId xmlns:a16="http://schemas.microsoft.com/office/drawing/2014/main" id="{39E3603C-6876-2C31-CE28-7653B5E672DC}"/>
              </a:ext>
            </a:extLst>
          </p:cNvPr>
          <p:cNvSpPr>
            <a:spLocks noGrp="1" noChangeArrowheads="1"/>
          </p:cNvSpPr>
          <p:nvPr>
            <p:ph type="title"/>
          </p:nvPr>
        </p:nvSpPr>
        <p:spPr>
          <a:xfrm>
            <a:off x="1944688" y="623888"/>
            <a:ext cx="6589712" cy="1281112"/>
          </a:xfrm>
        </p:spPr>
        <p:txBody>
          <a:bodyPr/>
          <a:lstStyle/>
          <a:p>
            <a:pPr eaLnBrk="1" hangingPunct="1"/>
            <a:r>
              <a:rPr lang="fr-FR" altLang="fr-FR"/>
              <a:t>Quelques idées reçues !</a:t>
            </a:r>
          </a:p>
        </p:txBody>
      </p:sp>
      <p:sp>
        <p:nvSpPr>
          <p:cNvPr id="3" name="Espace réservé du contenu 2">
            <a:extLst>
              <a:ext uri="{FF2B5EF4-FFF2-40B4-BE49-F238E27FC236}">
                <a16:creationId xmlns:a16="http://schemas.microsoft.com/office/drawing/2014/main" id="{0B334C58-1A80-D0FA-7618-D31716D2F11E}"/>
              </a:ext>
            </a:extLst>
          </p:cNvPr>
          <p:cNvSpPr>
            <a:spLocks noGrp="1"/>
          </p:cNvSpPr>
          <p:nvPr>
            <p:ph idx="1"/>
          </p:nvPr>
        </p:nvSpPr>
        <p:spPr>
          <a:xfrm>
            <a:off x="684213" y="2133600"/>
            <a:ext cx="8280400" cy="3778250"/>
          </a:xfrm>
        </p:spPr>
        <p:txBody>
          <a:bodyPr rtlCol="0">
            <a:normAutofit/>
          </a:bodyPr>
          <a:lstStyle/>
          <a:p>
            <a:pPr marL="182880" indent="-182880" eaLnBrk="1" fontAlgn="auto" hangingPunct="1">
              <a:spcAft>
                <a:spcPts val="0"/>
              </a:spcAft>
              <a:buClr>
                <a:schemeClr val="accent1">
                  <a:lumMod val="75000"/>
                </a:schemeClr>
              </a:buClr>
              <a:buFont typeface="Arial" panose="020B0604020202020204" pitchFamily="34" charset="0"/>
              <a:buNone/>
              <a:defRPr/>
            </a:pPr>
            <a:endParaRPr lang="fr" sz="2000" dirty="0">
              <a:solidFill>
                <a:srgbClr val="0A1E47"/>
              </a:solidFill>
            </a:endParaRPr>
          </a:p>
          <a:p>
            <a:pPr marL="457200" eaLnBrk="1" fontAlgn="auto" hangingPunct="1">
              <a:spcAft>
                <a:spcPts val="0"/>
              </a:spcAft>
              <a:buClr>
                <a:schemeClr val="accent1">
                  <a:lumMod val="75000"/>
                </a:schemeClr>
              </a:buClr>
              <a:buSzPct val="100000"/>
              <a:buFont typeface="Arial" panose="020B0604020202020204" pitchFamily="34" charset="0"/>
              <a:buChar char="-"/>
              <a:defRPr/>
            </a:pPr>
            <a:r>
              <a:rPr lang="fr" sz="2000" dirty="0">
                <a:solidFill>
                  <a:srgbClr val="0A1E47"/>
                </a:solidFill>
              </a:rPr>
              <a:t>En tant qu’association, on n’a pas le droit de faire des bénéfices</a:t>
            </a:r>
          </a:p>
          <a:p>
            <a:pPr marL="457200" eaLnBrk="1" fontAlgn="auto" hangingPunct="1">
              <a:spcAft>
                <a:spcPts val="0"/>
              </a:spcAft>
              <a:buClr>
                <a:schemeClr val="accent1">
                  <a:lumMod val="75000"/>
                </a:schemeClr>
              </a:buClr>
              <a:buSzPct val="100000"/>
              <a:buFont typeface="Arial" panose="020B0604020202020204" pitchFamily="34" charset="0"/>
              <a:buChar char="-"/>
              <a:defRPr/>
            </a:pPr>
            <a:r>
              <a:rPr lang="fr" sz="2000" dirty="0">
                <a:solidFill>
                  <a:srgbClr val="0A1E47"/>
                </a:solidFill>
              </a:rPr>
              <a:t>En tant qu’association, on n’a pas le droit de faire du commerce</a:t>
            </a:r>
          </a:p>
          <a:p>
            <a:pPr marL="457200" eaLnBrk="1" fontAlgn="auto" hangingPunct="1">
              <a:spcAft>
                <a:spcPts val="0"/>
              </a:spcAft>
              <a:buClr>
                <a:schemeClr val="accent1">
                  <a:lumMod val="75000"/>
                </a:schemeClr>
              </a:buClr>
              <a:buSzPct val="100000"/>
              <a:buFont typeface="Arial" panose="020B0604020202020204" pitchFamily="34" charset="0"/>
              <a:buChar char="-"/>
              <a:defRPr/>
            </a:pPr>
            <a:r>
              <a:rPr lang="fr" sz="2000" dirty="0">
                <a:solidFill>
                  <a:srgbClr val="0A1E47"/>
                </a:solidFill>
              </a:rPr>
              <a:t>Si on augmente le prix des cotisations/services, les adhérents/usagers vont fuir</a:t>
            </a:r>
          </a:p>
          <a:p>
            <a:pPr marL="457200" eaLnBrk="1" fontAlgn="auto" hangingPunct="1">
              <a:spcAft>
                <a:spcPts val="0"/>
              </a:spcAft>
              <a:buClr>
                <a:schemeClr val="accent1">
                  <a:lumMod val="75000"/>
                </a:schemeClr>
              </a:buClr>
              <a:buSzPct val="100000"/>
              <a:buFont typeface="Arial" panose="020B0604020202020204" pitchFamily="34" charset="0"/>
              <a:buChar char="-"/>
              <a:defRPr/>
            </a:pPr>
            <a:r>
              <a:rPr lang="fr" sz="2000" dirty="0">
                <a:solidFill>
                  <a:srgbClr val="0A1E47"/>
                </a:solidFill>
              </a:rPr>
              <a:t>On ne peut pas pérenniser d’emploi sans aide publique</a:t>
            </a:r>
          </a:p>
          <a:p>
            <a:pPr marL="114300" indent="0" eaLnBrk="1" fontAlgn="auto" hangingPunct="1">
              <a:spcAft>
                <a:spcPts val="0"/>
              </a:spcAft>
              <a:buClr>
                <a:schemeClr val="accent1">
                  <a:lumMod val="75000"/>
                </a:schemeClr>
              </a:buClr>
              <a:buSzPct val="100000"/>
              <a:buFont typeface="Arial" panose="020B0604020202020204" pitchFamily="34" charset="0"/>
              <a:buNone/>
              <a:defRPr/>
            </a:pPr>
            <a:endParaRPr lang="fr" sz="2000" dirty="0">
              <a:solidFill>
                <a:srgbClr val="0A1E47"/>
              </a:solidFill>
            </a:endParaRPr>
          </a:p>
          <a:p>
            <a:pPr eaLnBrk="1" fontAlgn="auto" hangingPunct="1">
              <a:spcAft>
                <a:spcPts val="0"/>
              </a:spcAft>
              <a:buFont typeface="Wingdings 3" charset="2"/>
              <a:buChar char=""/>
              <a:defRPr/>
            </a:pPr>
            <a:endParaRPr lang="fr-FR" sz="2000" dirty="0">
              <a:solidFill>
                <a:schemeClr val="tx1">
                  <a:lumMod val="75000"/>
                  <a:lumOff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ce réservé du numéro de diapositive 3">
            <a:extLst>
              <a:ext uri="{FF2B5EF4-FFF2-40B4-BE49-F238E27FC236}">
                <a16:creationId xmlns:a16="http://schemas.microsoft.com/office/drawing/2014/main" id="{2EBE2F72-30F8-0BD2-1082-59E3E752D3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C2F111F8-0682-3040-B5D8-A8E6D55C3464}" type="slidenum">
              <a:rPr lang="fr-FR" altLang="fr-FR" sz="1200" smtClean="0">
                <a:solidFill>
                  <a:srgbClr val="7B9899"/>
                </a:solidFill>
                <a:latin typeface="Calibri" panose="020F0502020204030204" pitchFamily="34" charset="0"/>
              </a:rPr>
              <a:pPr>
                <a:spcBef>
                  <a:spcPct val="0"/>
                </a:spcBef>
                <a:buClrTx/>
                <a:buFontTx/>
                <a:buNone/>
              </a:pPr>
              <a:t>60</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A9413CE5-BF05-B807-7848-676C31947ED9}"/>
              </a:ext>
            </a:extLst>
          </p:cNvPr>
          <p:cNvSpPr txBox="1">
            <a:spLocks noChangeArrowheads="1"/>
          </p:cNvSpPr>
          <p:nvPr/>
        </p:nvSpPr>
        <p:spPr bwMode="auto">
          <a:xfrm>
            <a:off x="428625" y="2076450"/>
            <a:ext cx="7962900" cy="3170238"/>
          </a:xfrm>
          <a:prstGeom prst="rect">
            <a:avLst/>
          </a:prstGeom>
          <a:noFill/>
          <a:ln>
            <a:noFill/>
          </a:ln>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fontAlgn="auto">
              <a:spcBef>
                <a:spcPts val="0"/>
              </a:spcBef>
              <a:spcAft>
                <a:spcPts val="0"/>
              </a:spcAft>
              <a:defRPr/>
            </a:pPr>
            <a:r>
              <a:rPr lang="fr-FR" sz="2000" b="1" u="sng" dirty="0">
                <a:solidFill>
                  <a:srgbClr val="0A1E47"/>
                </a:solidFill>
              </a:rPr>
              <a:t>Le plus proche de notre activité associative…</a:t>
            </a:r>
          </a:p>
          <a:p>
            <a:pPr fontAlgn="auto">
              <a:spcBef>
                <a:spcPts val="0"/>
              </a:spcBef>
              <a:spcAft>
                <a:spcPts val="0"/>
              </a:spcAft>
              <a:buFontTx/>
              <a:buChar char="-"/>
              <a:defRPr/>
            </a:pPr>
            <a:endParaRPr lang="fr-FR" sz="2000" dirty="0">
              <a:solidFill>
                <a:srgbClr val="0A1E47"/>
              </a:solidFill>
            </a:endParaRPr>
          </a:p>
          <a:p>
            <a:pPr fontAlgn="auto">
              <a:spcBef>
                <a:spcPts val="0"/>
              </a:spcBef>
              <a:spcAft>
                <a:spcPts val="0"/>
              </a:spcAft>
              <a:buFontTx/>
              <a:buChar char="-"/>
              <a:defRPr/>
            </a:pPr>
            <a:r>
              <a:rPr lang="fr-FR" sz="2000" dirty="0">
                <a:solidFill>
                  <a:srgbClr val="0A1E47"/>
                </a:solidFill>
              </a:rPr>
              <a:t>Ministère Education Nationale </a:t>
            </a:r>
          </a:p>
          <a:p>
            <a:pPr fontAlgn="auto">
              <a:spcBef>
                <a:spcPts val="0"/>
              </a:spcBef>
              <a:spcAft>
                <a:spcPts val="0"/>
              </a:spcAft>
              <a:buFontTx/>
              <a:buChar char="-"/>
              <a:defRPr/>
            </a:pPr>
            <a:r>
              <a:rPr lang="fr-FR" sz="2000" dirty="0">
                <a:solidFill>
                  <a:srgbClr val="0A1E47"/>
                </a:solidFill>
              </a:rPr>
              <a:t>Des structures ministérielles déconcentrées (DRAJES , SDJES…)</a:t>
            </a:r>
          </a:p>
          <a:p>
            <a:pPr fontAlgn="auto">
              <a:spcBef>
                <a:spcPts val="0"/>
              </a:spcBef>
              <a:spcAft>
                <a:spcPts val="0"/>
              </a:spcAft>
              <a:buFontTx/>
              <a:buChar char="-"/>
              <a:defRPr/>
            </a:pPr>
            <a:r>
              <a:rPr lang="fr-FR" sz="2000" dirty="0">
                <a:solidFill>
                  <a:srgbClr val="0A1E47"/>
                </a:solidFill>
              </a:rPr>
              <a:t>Des agences ou établissement sous tutelle notamment </a:t>
            </a:r>
            <a:r>
              <a:rPr lang="fr-FR" sz="2000" b="1" dirty="0">
                <a:solidFill>
                  <a:srgbClr val="0A1E47"/>
                </a:solidFill>
              </a:rPr>
              <a:t>l’ANS</a:t>
            </a:r>
          </a:p>
          <a:p>
            <a:pPr fontAlgn="auto">
              <a:spcBef>
                <a:spcPts val="0"/>
              </a:spcBef>
              <a:spcAft>
                <a:spcPts val="0"/>
              </a:spcAft>
              <a:buFontTx/>
              <a:buChar char="-"/>
              <a:defRPr/>
            </a:pPr>
            <a:endParaRPr lang="fr-FR" sz="2000" dirty="0">
              <a:solidFill>
                <a:srgbClr val="0A1E47"/>
              </a:solidFill>
            </a:endParaRPr>
          </a:p>
          <a:p>
            <a:pPr fontAlgn="auto">
              <a:spcBef>
                <a:spcPts val="0"/>
              </a:spcBef>
              <a:spcAft>
                <a:spcPts val="0"/>
              </a:spcAft>
              <a:buFontTx/>
              <a:buChar char="-"/>
              <a:defRPr/>
            </a:pPr>
            <a:endParaRPr lang="fr-FR" sz="2000" dirty="0">
              <a:solidFill>
                <a:srgbClr val="0A1E47"/>
              </a:solidFill>
            </a:endParaRPr>
          </a:p>
          <a:p>
            <a:pPr fontAlgn="auto">
              <a:spcBef>
                <a:spcPts val="0"/>
              </a:spcBef>
              <a:spcAft>
                <a:spcPts val="0"/>
              </a:spcAft>
              <a:buFontTx/>
              <a:buChar char="-"/>
              <a:defRPr/>
            </a:pPr>
            <a:endParaRPr lang="fr-FR" sz="2000" dirty="0"/>
          </a:p>
          <a:p>
            <a:pPr marL="0" indent="0" fontAlgn="auto">
              <a:spcBef>
                <a:spcPts val="0"/>
              </a:spcBef>
              <a:spcAft>
                <a:spcPts val="0"/>
              </a:spcAft>
              <a:defRPr/>
            </a:pPr>
            <a:endParaRPr lang="fr-FR" sz="2000" dirty="0"/>
          </a:p>
          <a:p>
            <a:pPr fontAlgn="auto">
              <a:spcBef>
                <a:spcPts val="0"/>
              </a:spcBef>
              <a:spcAft>
                <a:spcPts val="0"/>
              </a:spcAft>
              <a:buFontTx/>
              <a:buChar char="-"/>
              <a:defRPr/>
            </a:pPr>
            <a:endParaRPr lang="fr-FR" sz="2000" dirty="0"/>
          </a:p>
        </p:txBody>
      </p:sp>
      <p:sp>
        <p:nvSpPr>
          <p:cNvPr id="18" name="Rectangle 4">
            <a:extLst>
              <a:ext uri="{FF2B5EF4-FFF2-40B4-BE49-F238E27FC236}">
                <a16:creationId xmlns:a16="http://schemas.microsoft.com/office/drawing/2014/main" id="{C4FD36CF-23ED-2B57-2C09-22282EACECC4}"/>
              </a:ext>
            </a:extLst>
          </p:cNvPr>
          <p:cNvSpPr txBox="1">
            <a:spLocks noChangeArrowheads="1"/>
          </p:cNvSpPr>
          <p:nvPr/>
        </p:nvSpPr>
        <p:spPr bwMode="auto">
          <a:xfrm>
            <a:off x="0" y="0"/>
            <a:ext cx="88201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nchor="b"/>
          <a:lstStyle>
            <a:lvl1pPr defTabSz="6858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defTabSz="6858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defTabSz="6858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lnSpc>
                <a:spcPct val="90000"/>
              </a:lnSpc>
              <a:spcBef>
                <a:spcPct val="0"/>
              </a:spcBef>
              <a:buClrTx/>
              <a:buFontTx/>
              <a:buNone/>
            </a:pPr>
            <a:r>
              <a:rPr lang="fr-FR" altLang="fr-FR" sz="4100">
                <a:solidFill>
                  <a:srgbClr val="0A1E47"/>
                </a:solidFill>
                <a:latin typeface="Calibri" panose="020F0502020204030204" pitchFamily="34" charset="0"/>
              </a:rPr>
              <a:t>Zoom sur l’Etat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ce réservé du numéro de diapositive 3">
            <a:extLst>
              <a:ext uri="{FF2B5EF4-FFF2-40B4-BE49-F238E27FC236}">
                <a16:creationId xmlns:a16="http://schemas.microsoft.com/office/drawing/2014/main" id="{0C5426BD-C853-C348-9C18-F67CCBC6B5E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65DFD032-7AC1-434B-898E-2D5936FA4FFD}" type="slidenum">
              <a:rPr lang="fr-FR" altLang="fr-FR" sz="1200" smtClean="0">
                <a:solidFill>
                  <a:srgbClr val="7B9899"/>
                </a:solidFill>
                <a:latin typeface="Calibri" panose="020F0502020204030204" pitchFamily="34" charset="0"/>
              </a:rPr>
              <a:pPr>
                <a:spcBef>
                  <a:spcPct val="0"/>
                </a:spcBef>
                <a:buClrTx/>
                <a:buFontTx/>
                <a:buNone/>
              </a:pPr>
              <a:t>61</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A8E1B3F0-DC7F-A71A-6ADA-F04ED86E5B83}"/>
              </a:ext>
            </a:extLst>
          </p:cNvPr>
          <p:cNvSpPr txBox="1">
            <a:spLocks noChangeArrowheads="1"/>
          </p:cNvSpPr>
          <p:nvPr/>
        </p:nvSpPr>
        <p:spPr bwMode="auto">
          <a:xfrm>
            <a:off x="-11113" y="1152525"/>
            <a:ext cx="9124951" cy="414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r>
              <a:rPr lang="fr-FR" altLang="fr-FR" sz="2000" b="1" dirty="0">
                <a:solidFill>
                  <a:srgbClr val="0A1E47"/>
                </a:solidFill>
                <a:latin typeface="Calibri" panose="020F0502020204030204" pitchFamily="34" charset="0"/>
                <a:cs typeface="Arial" panose="020B0604020202020204" pitchFamily="34" charset="0"/>
              </a:rPr>
              <a:t>Le FDVA 2 pour les associations :</a:t>
            </a:r>
          </a:p>
          <a:p>
            <a:pPr>
              <a:spcBef>
                <a:spcPct val="0"/>
              </a:spcBef>
              <a:buClrTx/>
              <a:buFontTx/>
              <a:buNone/>
            </a:pPr>
            <a:r>
              <a:rPr lang="fr-FR" altLang="fr-FR" sz="2000" dirty="0">
                <a:solidFill>
                  <a:srgbClr val="0A1E47"/>
                </a:solidFill>
                <a:latin typeface="Calibri" panose="020F0502020204030204" pitchFamily="34" charset="0"/>
                <a:cs typeface="Arial" panose="020B0604020202020204" pitchFamily="34" charset="0"/>
              </a:rPr>
              <a:t>Demande à faire à partir du compte asso : </a:t>
            </a:r>
          </a:p>
          <a:p>
            <a:pPr>
              <a:spcBef>
                <a:spcPct val="0"/>
              </a:spcBef>
              <a:buClrTx/>
              <a:buFontTx/>
              <a:buNone/>
            </a:pPr>
            <a:endParaRPr lang="fr-FR" altLang="fr-FR" sz="2000" dirty="0">
              <a:solidFill>
                <a:srgbClr val="0A1E47"/>
              </a:solidFill>
              <a:latin typeface="Calibri" panose="020F0502020204030204" pitchFamily="34" charset="0"/>
              <a:cs typeface="Arial" panose="020B0604020202020204" pitchFamily="34" charset="0"/>
            </a:endParaRPr>
          </a:p>
          <a:p>
            <a:pPr>
              <a:spcBef>
                <a:spcPct val="0"/>
              </a:spcBef>
              <a:buClrTx/>
              <a:buFontTx/>
              <a:buNone/>
            </a:pPr>
            <a:r>
              <a:rPr lang="fr-FR" altLang="fr-FR" sz="2000" dirty="0">
                <a:solidFill>
                  <a:srgbClr val="0A1E47"/>
                </a:solidFill>
                <a:latin typeface="Calibri" panose="020F0502020204030204" pitchFamily="34" charset="0"/>
                <a:cs typeface="Arial" panose="020B0604020202020204" pitchFamily="34" charset="0"/>
              </a:rPr>
              <a:t>Objectifs  pour le FDVA 2:</a:t>
            </a:r>
          </a:p>
          <a:p>
            <a:pPr>
              <a:spcBef>
                <a:spcPct val="0"/>
              </a:spcBef>
              <a:buClrTx/>
              <a:buFontTx/>
              <a:buNone/>
            </a:pPr>
            <a:endParaRPr lang="fr-FR" altLang="fr-FR" sz="2000" dirty="0">
              <a:solidFill>
                <a:srgbClr val="0A1E47"/>
              </a:solidFill>
              <a:latin typeface="Calibri" panose="020F0502020204030204" pitchFamily="34" charset="0"/>
              <a:cs typeface="Arial" panose="020B0604020202020204" pitchFamily="34" charset="0"/>
            </a:endParaRPr>
          </a:p>
          <a:p>
            <a:r>
              <a:rPr lang="fr-FR" altLang="fr-FR" dirty="0"/>
              <a:t>Le fonds s’adresse à l’ensemble des secteurs associatifs. Il est articulé autour de 2 axes </a:t>
            </a:r>
            <a:r>
              <a:rPr lang="fr-FR" altLang="fr-FR" b="1" dirty="0"/>
              <a:t>« Financement global» </a:t>
            </a:r>
            <a:r>
              <a:rPr lang="fr-FR" altLang="fr-FR" dirty="0"/>
              <a:t>et </a:t>
            </a:r>
            <a:r>
              <a:rPr lang="fr-FR" altLang="fr-FR" b="1" dirty="0"/>
              <a:t>« Mise en œuvre de nouveaux projets ou activités innovantes »</a:t>
            </a:r>
            <a:r>
              <a:rPr lang="fr-FR" altLang="fr-FR" dirty="0"/>
              <a:t>. </a:t>
            </a:r>
            <a:endParaRPr lang="fr-FR" altLang="fr-FR" sz="2000" dirty="0"/>
          </a:p>
          <a:p>
            <a:r>
              <a:rPr lang="fr-FR" altLang="fr-FR" b="1" dirty="0"/>
              <a:t>Il est destiné </a:t>
            </a:r>
            <a:r>
              <a:rPr lang="fr-FR" altLang="fr-FR" b="1" dirty="0" err="1"/>
              <a:t>très</a:t>
            </a:r>
            <a:r>
              <a:rPr lang="fr-FR" altLang="fr-FR" b="1" dirty="0"/>
              <a:t> prioritairement aux associations faiblement employeuses :</a:t>
            </a:r>
          </a:p>
          <a:p>
            <a:pPr>
              <a:buFont typeface="Wingdings 3" pitchFamily="2" charset="2"/>
              <a:buNone/>
            </a:pPr>
            <a:r>
              <a:rPr lang="fr-FR" altLang="fr-FR" dirty="0"/>
              <a:t>Une association ne pourra déposer qu’un seul dossier par axe</a:t>
            </a:r>
          </a:p>
          <a:p>
            <a:pPr>
              <a:buFont typeface="Wingdings 3" pitchFamily="2" charset="2"/>
              <a:buNone/>
            </a:pPr>
            <a:br>
              <a:rPr lang="fr-FR" altLang="fr-FR" b="1" dirty="0"/>
            </a:br>
            <a:endParaRPr lang="fr-FR" altLang="fr-FR" sz="2000" dirty="0">
              <a:solidFill>
                <a:schemeClr val="tx1"/>
              </a:solidFill>
              <a:latin typeface="Calibri" panose="020F050202020403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600AA506-C5B7-6658-DE21-64F2F2359022}"/>
              </a:ext>
            </a:extLst>
          </p:cNvPr>
          <p:cNvSpPr txBox="1">
            <a:spLocks noChangeArrowheads="1"/>
          </p:cNvSpPr>
          <p:nvPr/>
        </p:nvSpPr>
        <p:spPr bwMode="auto">
          <a:xfrm>
            <a:off x="0" y="0"/>
            <a:ext cx="88201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nchor="b"/>
          <a:lstStyle>
            <a:lvl1pPr defTabSz="6858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defTabSz="6858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defTabSz="6858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lnSpc>
                <a:spcPct val="90000"/>
              </a:lnSpc>
              <a:spcBef>
                <a:spcPct val="0"/>
              </a:spcBef>
              <a:buClrTx/>
              <a:buFontTx/>
              <a:buNone/>
            </a:pPr>
            <a:r>
              <a:rPr lang="fr-FR" altLang="fr-FR" sz="4100">
                <a:solidFill>
                  <a:srgbClr val="0A1E47"/>
                </a:solidFill>
                <a:latin typeface="Calibri" panose="020F0502020204030204" pitchFamily="34" charset="0"/>
              </a:rPr>
              <a:t>Zoom sur l’Etat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ce réservé du numéro de diapositive 3">
            <a:extLst>
              <a:ext uri="{FF2B5EF4-FFF2-40B4-BE49-F238E27FC236}">
                <a16:creationId xmlns:a16="http://schemas.microsoft.com/office/drawing/2014/main" id="{518841D7-7C6D-4EED-84DD-CF5AD4A26D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spcBef>
                <a:spcPct val="0"/>
              </a:spcBef>
              <a:buClrTx/>
              <a:buFontTx/>
              <a:buNone/>
            </a:pPr>
            <a:fld id="{445F1E33-7DD8-4E49-A978-B7C69BB56077}" type="slidenum">
              <a:rPr lang="fr-FR" altLang="fr-FR" sz="1200" smtClean="0">
                <a:solidFill>
                  <a:srgbClr val="7B9899"/>
                </a:solidFill>
                <a:latin typeface="Calibri" panose="020F0502020204030204" pitchFamily="34" charset="0"/>
              </a:rPr>
              <a:pPr>
                <a:spcBef>
                  <a:spcPct val="0"/>
                </a:spcBef>
                <a:buClrTx/>
                <a:buFontTx/>
                <a:buNone/>
              </a:pPr>
              <a:t>62</a:t>
            </a:fld>
            <a:endParaRPr lang="fr-FR" altLang="fr-FR" sz="1200">
              <a:solidFill>
                <a:srgbClr val="7B9899"/>
              </a:solidFill>
              <a:latin typeface="Calibri" panose="020F0502020204030204" pitchFamily="34" charset="0"/>
            </a:endParaRPr>
          </a:p>
        </p:txBody>
      </p:sp>
      <p:sp>
        <p:nvSpPr>
          <p:cNvPr id="13317" name="ZoneTexte 5">
            <a:extLst>
              <a:ext uri="{FF2B5EF4-FFF2-40B4-BE49-F238E27FC236}">
                <a16:creationId xmlns:a16="http://schemas.microsoft.com/office/drawing/2014/main" id="{D4AC0303-C884-56E3-AA5D-39D0A4EB92F0}"/>
              </a:ext>
            </a:extLst>
          </p:cNvPr>
          <p:cNvSpPr txBox="1">
            <a:spLocks noChangeArrowheads="1"/>
          </p:cNvSpPr>
          <p:nvPr/>
        </p:nvSpPr>
        <p:spPr bwMode="auto">
          <a:xfrm>
            <a:off x="0" y="1655763"/>
            <a:ext cx="91249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buFont typeface="Wingdings 3" pitchFamily="2" charset="2"/>
              <a:buNone/>
            </a:pPr>
            <a:r>
              <a:rPr lang="fr-FR" altLang="fr-FR" b="1"/>
              <a:t>Votre service instructeur</a:t>
            </a:r>
          </a:p>
          <a:p>
            <a:pPr>
              <a:buFont typeface="Wingdings 3" pitchFamily="2" charset="2"/>
              <a:buNone/>
            </a:pPr>
            <a:r>
              <a:rPr lang="fr-FR" altLang="fr-FR" b="1"/>
              <a:t>Le service départemental de la jeunesse, de l’engagement et des sports (SDJES) de la Vienne</a:t>
            </a:r>
          </a:p>
          <a:p>
            <a:pPr>
              <a:buFont typeface="Wingdings 3" pitchFamily="2" charset="2"/>
              <a:buNone/>
            </a:pPr>
            <a:r>
              <a:rPr lang="fr-FR" altLang="fr-FR" b="1"/>
              <a:t>Contact :</a:t>
            </a:r>
          </a:p>
          <a:p>
            <a:pPr>
              <a:buFont typeface="Wingdings 3" pitchFamily="2" charset="2"/>
              <a:buNone/>
            </a:pPr>
            <a:r>
              <a:rPr lang="fr-FR" altLang="fr-FR" b="1"/>
              <a:t>Manuel COTINAUD 05 17 84 04 07</a:t>
            </a:r>
          </a:p>
          <a:p>
            <a:pPr>
              <a:buFont typeface="Wingdings 3" pitchFamily="2" charset="2"/>
              <a:buNone/>
            </a:pPr>
            <a:r>
              <a:rPr lang="fr-FR" altLang="fr-FR" b="1"/>
              <a:t>manuel.cotinaud@ac-poitiers.fr</a:t>
            </a:r>
          </a:p>
          <a:p>
            <a:pPr>
              <a:buFont typeface="Wingdings 3" pitchFamily="2" charset="2"/>
              <a:buNone/>
            </a:pPr>
            <a:r>
              <a:rPr lang="fr-FR" altLang="fr-FR" b="1"/>
              <a:t>ou</a:t>
            </a:r>
          </a:p>
          <a:p>
            <a:pPr>
              <a:buFont typeface="Wingdings 3" pitchFamily="2" charset="2"/>
              <a:buNone/>
            </a:pPr>
            <a:r>
              <a:rPr lang="fr-FR" altLang="fr-FR" b="1"/>
              <a:t>fdva-sdjes86@ac-poitiers.fr</a:t>
            </a:r>
            <a:r>
              <a:rPr lang="fr-FR" altLang="fr-FR" sz="2000">
                <a:solidFill>
                  <a:srgbClr val="0A1E47"/>
                </a:solidFill>
                <a:latin typeface="Calibri" panose="020F0502020204030204" pitchFamily="34" charset="0"/>
                <a:cs typeface="Arial" panose="020B0604020202020204" pitchFamily="34" charset="0"/>
              </a:rPr>
              <a:t>	</a:t>
            </a:r>
            <a:endParaRPr lang="fr-FR" altLang="fr-FR" sz="2000">
              <a:solidFill>
                <a:schemeClr val="tx1"/>
              </a:solidFill>
              <a:latin typeface="Calibri" panose="020F050202020403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D55622C0-3826-107E-BB11-FACC65970CE0}"/>
              </a:ext>
            </a:extLst>
          </p:cNvPr>
          <p:cNvSpPr txBox="1">
            <a:spLocks noChangeArrowheads="1"/>
          </p:cNvSpPr>
          <p:nvPr/>
        </p:nvSpPr>
        <p:spPr bwMode="auto">
          <a:xfrm>
            <a:off x="0" y="0"/>
            <a:ext cx="88201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45720" rIns="45720" anchor="b"/>
          <a:lstStyle>
            <a:lvl1pPr defTabSz="6858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defTabSz="6858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defTabSz="6858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defTabSz="6858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6858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eaLnBrk="1" hangingPunct="1">
              <a:lnSpc>
                <a:spcPct val="90000"/>
              </a:lnSpc>
              <a:spcBef>
                <a:spcPct val="0"/>
              </a:spcBef>
              <a:buClrTx/>
              <a:buFontTx/>
              <a:buNone/>
            </a:pPr>
            <a:r>
              <a:rPr lang="fr-FR" altLang="fr-FR" sz="4100">
                <a:solidFill>
                  <a:srgbClr val="0A1E47"/>
                </a:solidFill>
                <a:latin typeface="Calibri" panose="020F0502020204030204" pitchFamily="34" charset="0"/>
              </a:rPr>
              <a:t>Zoom sur l’Etat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box(in)">
                                      <p:cBhvr>
                                        <p:cTn id="11"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1AF89-9C4C-336A-7460-9AC8A3CD3E2C}"/>
              </a:ext>
            </a:extLst>
          </p:cNvPr>
          <p:cNvSpPr>
            <a:spLocks noGrp="1"/>
          </p:cNvSpPr>
          <p:nvPr>
            <p:ph type="title"/>
          </p:nvPr>
        </p:nvSpPr>
        <p:spPr>
          <a:xfrm>
            <a:off x="1403350" y="1196975"/>
            <a:ext cx="8229600" cy="1143000"/>
          </a:xfrm>
          <a:ln algn="ctr">
            <a:miter lim="800000"/>
            <a:headEnd/>
            <a:tailEnd/>
          </a:ln>
        </p:spPr>
        <p:txBody>
          <a:bodyPr lIns="45720" rIns="45720" rtlCol="0" anchor="b">
            <a:normAutofit fontScale="90000"/>
          </a:bodyPr>
          <a:lstStyle/>
          <a:p>
            <a:pPr eaLnBrk="1" fontAlgn="auto" hangingPunct="1">
              <a:spcAft>
                <a:spcPts val="0"/>
              </a:spcAft>
              <a:defRPr/>
            </a:pPr>
            <a:r>
              <a:rPr lang="fr-FR" sz="4000" u="sng" dirty="0">
                <a:solidFill>
                  <a:srgbClr val="0A1E47"/>
                </a:solidFill>
              </a:rPr>
              <a:t>Zoom sur les aides à l’emploi :</a:t>
            </a:r>
            <a:br>
              <a:rPr lang="fr-FR" sz="4000" u="sng" dirty="0">
                <a:solidFill>
                  <a:srgbClr val="0A1E47"/>
                </a:solidFill>
              </a:rPr>
            </a:br>
            <a:br>
              <a:rPr lang="fr-FR" sz="4100" dirty="0">
                <a:solidFill>
                  <a:srgbClr val="0A1E47"/>
                </a:solidFill>
                <a:latin typeface="+mn-lt"/>
              </a:rPr>
            </a:br>
            <a:endParaRPr lang="fr-FR" sz="4100" dirty="0">
              <a:solidFill>
                <a:srgbClr val="0A1E47"/>
              </a:solidFill>
              <a:latin typeface="+mn-lt"/>
            </a:endParaRPr>
          </a:p>
        </p:txBody>
      </p:sp>
      <p:sp>
        <p:nvSpPr>
          <p:cNvPr id="3" name="Espace réservé du contenu 2">
            <a:extLst>
              <a:ext uri="{FF2B5EF4-FFF2-40B4-BE49-F238E27FC236}">
                <a16:creationId xmlns:a16="http://schemas.microsoft.com/office/drawing/2014/main" id="{FE50B6FE-3D73-769D-635F-49B50284168A}"/>
              </a:ext>
            </a:extLst>
          </p:cNvPr>
          <p:cNvSpPr>
            <a:spLocks noGrp="1"/>
          </p:cNvSpPr>
          <p:nvPr>
            <p:ph idx="1"/>
          </p:nvPr>
        </p:nvSpPr>
        <p:spPr>
          <a:xfrm>
            <a:off x="628650" y="1196975"/>
            <a:ext cx="8374063" cy="5214938"/>
          </a:xfrm>
        </p:spPr>
        <p:txBody>
          <a:bodyPr rtlCol="0">
            <a:normAutofit/>
          </a:bodyPr>
          <a:lstStyle/>
          <a:p>
            <a:pPr marL="0" indent="0" eaLnBrk="1" fontAlgn="auto" hangingPunct="1">
              <a:spcBef>
                <a:spcPts val="0"/>
              </a:spcBef>
              <a:spcAft>
                <a:spcPts val="600"/>
              </a:spcAft>
              <a:buClr>
                <a:schemeClr val="accent1">
                  <a:lumMod val="75000"/>
                </a:schemeClr>
              </a:buClr>
              <a:buFont typeface="Arial" panose="020B0604020202020204" pitchFamily="34" charset="0"/>
              <a:buNone/>
              <a:defRPr/>
            </a:pPr>
            <a:endParaRPr lang="fr-FR" i="1" dirty="0">
              <a:solidFill>
                <a:srgbClr val="0A1E47"/>
              </a:solidFill>
            </a:endParaRPr>
          </a:p>
          <a:p>
            <a:pPr marL="0" indent="0" eaLnBrk="1" fontAlgn="auto" hangingPunct="1">
              <a:spcBef>
                <a:spcPts val="0"/>
              </a:spcBef>
              <a:spcAft>
                <a:spcPts val="600"/>
              </a:spcAft>
              <a:buClr>
                <a:schemeClr val="accent1">
                  <a:lumMod val="75000"/>
                </a:schemeClr>
              </a:buClr>
              <a:buFont typeface="Arial" panose="020B0604020202020204" pitchFamily="34" charset="0"/>
              <a:buNone/>
              <a:defRPr/>
            </a:pPr>
            <a:r>
              <a:rPr lang="fr-FR" dirty="0">
                <a:solidFill>
                  <a:srgbClr val="0A1E47"/>
                </a:solidFill>
              </a:rPr>
              <a:t>2 logiques d’aide à l’emploi /</a:t>
            </a:r>
          </a:p>
          <a:p>
            <a:pPr marL="182880" indent="-182880" eaLnBrk="1" fontAlgn="auto" hangingPunct="1">
              <a:spcBef>
                <a:spcPts val="0"/>
              </a:spcBef>
              <a:spcAft>
                <a:spcPts val="600"/>
              </a:spcAft>
              <a:buClr>
                <a:schemeClr val="accent1">
                  <a:lumMod val="75000"/>
                </a:schemeClr>
              </a:buClr>
              <a:buFontTx/>
              <a:buChar char="-"/>
              <a:defRPr/>
            </a:pPr>
            <a:r>
              <a:rPr lang="fr-FR" dirty="0">
                <a:solidFill>
                  <a:srgbClr val="0A1E47"/>
                </a:solidFill>
              </a:rPr>
              <a:t>Insertion professionnelle</a:t>
            </a:r>
          </a:p>
          <a:p>
            <a:pPr marL="182880" indent="-182880" eaLnBrk="1" fontAlgn="auto" hangingPunct="1">
              <a:spcBef>
                <a:spcPts val="0"/>
              </a:spcBef>
              <a:spcAft>
                <a:spcPts val="600"/>
              </a:spcAft>
              <a:buClr>
                <a:schemeClr val="accent1">
                  <a:lumMod val="75000"/>
                </a:schemeClr>
              </a:buClr>
              <a:buFontTx/>
              <a:buChar char="-"/>
              <a:defRPr/>
            </a:pPr>
            <a:r>
              <a:rPr lang="fr-FR" dirty="0">
                <a:solidFill>
                  <a:srgbClr val="0A1E47"/>
                </a:solidFill>
              </a:rPr>
              <a:t>Soutien au développement de l’association</a:t>
            </a:r>
          </a:p>
          <a:p>
            <a:pPr marL="0" indent="0" eaLnBrk="1" fontAlgn="auto" hangingPunct="1">
              <a:spcAft>
                <a:spcPts val="0"/>
              </a:spcAft>
              <a:buClr>
                <a:schemeClr val="accent1">
                  <a:lumMod val="75000"/>
                </a:schemeClr>
              </a:buClr>
              <a:buFont typeface="Arial" panose="020B0604020202020204" pitchFamily="34" charset="0"/>
              <a:buNone/>
              <a:defRPr/>
            </a:pPr>
            <a:endParaRPr lang="fr-FR" dirty="0">
              <a:solidFill>
                <a:srgbClr val="0A1E47"/>
              </a:solidFill>
            </a:endParaRPr>
          </a:p>
          <a:p>
            <a:pPr marL="0" indent="0" eaLnBrk="1" fontAlgn="auto" hangingPunct="1">
              <a:spcBef>
                <a:spcPts val="0"/>
              </a:spcBef>
              <a:spcAft>
                <a:spcPts val="0"/>
              </a:spcAft>
              <a:buClr>
                <a:schemeClr val="accent1">
                  <a:lumMod val="75000"/>
                </a:schemeClr>
              </a:buClr>
              <a:buFont typeface="Arial" panose="020B0604020202020204" pitchFamily="34" charset="0"/>
              <a:buNone/>
              <a:defRPr/>
            </a:pPr>
            <a:r>
              <a:rPr lang="fr-FR" dirty="0">
                <a:solidFill>
                  <a:srgbClr val="0A1E47"/>
                </a:solidFill>
              </a:rPr>
              <a:t>Pour les associations, 2 dispositifs principaux :</a:t>
            </a:r>
          </a:p>
          <a:p>
            <a:pPr marL="0" indent="0" eaLnBrk="1" fontAlgn="auto" hangingPunct="1">
              <a:spcBef>
                <a:spcPts val="0"/>
              </a:spcBef>
              <a:spcAft>
                <a:spcPts val="0"/>
              </a:spcAft>
              <a:buClr>
                <a:schemeClr val="accent1">
                  <a:lumMod val="75000"/>
                </a:schemeClr>
              </a:buClr>
              <a:buFont typeface="Arial" panose="020B0604020202020204" pitchFamily="34" charset="0"/>
              <a:buNone/>
              <a:defRPr/>
            </a:pPr>
            <a:r>
              <a:rPr lang="fr-FR" dirty="0">
                <a:solidFill>
                  <a:srgbClr val="0A1E47"/>
                </a:solidFill>
              </a:rPr>
              <a:t>- Etat =&gt; « Les PEC : Parcours Emploi Compétences »</a:t>
            </a:r>
          </a:p>
          <a:p>
            <a:pPr marL="0" indent="0" eaLnBrk="1" fontAlgn="auto" hangingPunct="1">
              <a:spcBef>
                <a:spcPts val="0"/>
              </a:spcBef>
              <a:spcAft>
                <a:spcPts val="0"/>
              </a:spcAft>
              <a:buClr>
                <a:schemeClr val="accent1">
                  <a:lumMod val="75000"/>
                </a:schemeClr>
              </a:buClr>
              <a:buFont typeface="Wingdings 3" pitchFamily="2" charset="2"/>
              <a:buNone/>
              <a:defRPr/>
            </a:pPr>
            <a:r>
              <a:rPr lang="fr-FR" dirty="0">
                <a:solidFill>
                  <a:srgbClr val="0A1E47"/>
                </a:solidFill>
              </a:rPr>
              <a:t>- Contrat d’apprentissage et de professionnalisation</a:t>
            </a:r>
          </a:p>
          <a:p>
            <a:pPr marL="182880" indent="-182880" eaLnBrk="1" fontAlgn="auto" hangingPunct="1">
              <a:spcBef>
                <a:spcPts val="0"/>
              </a:spcBef>
              <a:spcAft>
                <a:spcPts val="600"/>
              </a:spcAft>
              <a:buClr>
                <a:schemeClr val="accent1">
                  <a:lumMod val="75000"/>
                </a:schemeClr>
              </a:buClr>
              <a:buFontTx/>
              <a:buChar char="-"/>
              <a:defRPr/>
            </a:pPr>
            <a:endParaRPr lang="fr-FR" i="1" dirty="0">
              <a:solidFill>
                <a:schemeClr val="tx1">
                  <a:lumMod val="75000"/>
                  <a:lumOff val="25000"/>
                </a:schemeClr>
              </a:solidFill>
            </a:endParaRPr>
          </a:p>
          <a:p>
            <a:pPr marL="0" indent="0" eaLnBrk="1" fontAlgn="auto" hangingPunct="1">
              <a:spcAft>
                <a:spcPts val="600"/>
              </a:spcAft>
              <a:buClr>
                <a:schemeClr val="accent1">
                  <a:lumMod val="75000"/>
                </a:schemeClr>
              </a:buClr>
              <a:buFont typeface="Arial" panose="020B0604020202020204" pitchFamily="34" charset="0"/>
              <a:buNone/>
              <a:defRPr/>
            </a:pPr>
            <a:endParaRPr lang="fr-FR" i="1" dirty="0">
              <a:solidFill>
                <a:schemeClr val="tx1">
                  <a:lumMod val="75000"/>
                  <a:lumOff val="25000"/>
                </a:schemeClr>
              </a:solidFill>
            </a:endParaRPr>
          </a:p>
          <a:p>
            <a:pPr marL="182880" indent="-182880" eaLnBrk="1" fontAlgn="auto" hangingPunct="1">
              <a:spcAft>
                <a:spcPts val="0"/>
              </a:spcAft>
              <a:buClr>
                <a:schemeClr val="accent1">
                  <a:lumMod val="75000"/>
                </a:schemeClr>
              </a:buClr>
              <a:buFontTx/>
              <a:buChar char="-"/>
              <a:defRPr/>
            </a:pPr>
            <a:endParaRPr lang="fr-FR" dirty="0">
              <a:solidFill>
                <a:schemeClr val="tx1">
                  <a:lumMod val="75000"/>
                  <a:lumOff val="25000"/>
                </a:schemeClr>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201DD5-A335-A34C-40DE-7EC3D773E894}"/>
              </a:ext>
            </a:extLst>
          </p:cNvPr>
          <p:cNvSpPr>
            <a:spLocks noGrp="1"/>
          </p:cNvSpPr>
          <p:nvPr>
            <p:ph type="title"/>
          </p:nvPr>
        </p:nvSpPr>
        <p:spPr>
          <a:xfrm>
            <a:off x="1547813" y="1196975"/>
            <a:ext cx="8229600" cy="1143000"/>
          </a:xfrm>
          <a:ln algn="ctr">
            <a:miter lim="800000"/>
            <a:headEnd/>
            <a:tailEnd/>
          </a:ln>
        </p:spPr>
        <p:txBody>
          <a:bodyPr lIns="45720" rIns="45720" rtlCol="0" anchor="b">
            <a:normAutofit fontScale="90000"/>
          </a:bodyPr>
          <a:lstStyle/>
          <a:p>
            <a:pPr eaLnBrk="1" fontAlgn="auto" hangingPunct="1">
              <a:spcAft>
                <a:spcPts val="0"/>
              </a:spcAft>
              <a:defRPr/>
            </a:pPr>
            <a:r>
              <a:rPr lang="fr-FR" altLang="fr-FR" sz="4000" dirty="0">
                <a:solidFill>
                  <a:srgbClr val="0A1E47"/>
                </a:solidFill>
              </a:rPr>
              <a:t>Quelques points de vigilance :</a:t>
            </a:r>
            <a:br>
              <a:rPr lang="fr-FR" altLang="fr-FR" sz="4000" dirty="0">
                <a:solidFill>
                  <a:srgbClr val="0A1E47"/>
                </a:solidFill>
              </a:rPr>
            </a:br>
            <a:br>
              <a:rPr lang="fr-FR" sz="4100" dirty="0">
                <a:solidFill>
                  <a:srgbClr val="0A1E47"/>
                </a:solidFill>
                <a:latin typeface="+mn-lt"/>
              </a:rPr>
            </a:br>
            <a:endParaRPr lang="fr-FR" sz="4100" dirty="0">
              <a:solidFill>
                <a:srgbClr val="0A1E47"/>
              </a:solidFill>
              <a:latin typeface="+mn-lt"/>
            </a:endParaRPr>
          </a:p>
        </p:txBody>
      </p:sp>
      <p:sp>
        <p:nvSpPr>
          <p:cNvPr id="111618" name="Espace réservé du contenu 2">
            <a:extLst>
              <a:ext uri="{FF2B5EF4-FFF2-40B4-BE49-F238E27FC236}">
                <a16:creationId xmlns:a16="http://schemas.microsoft.com/office/drawing/2014/main" id="{61AD76F3-0336-FCA4-9821-A628E2DB1344}"/>
              </a:ext>
            </a:extLst>
          </p:cNvPr>
          <p:cNvSpPr>
            <a:spLocks noGrp="1" noChangeArrowheads="1"/>
          </p:cNvSpPr>
          <p:nvPr>
            <p:ph idx="1"/>
          </p:nvPr>
        </p:nvSpPr>
        <p:spPr>
          <a:xfrm>
            <a:off x="457200" y="846138"/>
            <a:ext cx="8229600" cy="4525962"/>
          </a:xfrm>
        </p:spPr>
        <p:txBody>
          <a:bodyPr/>
          <a:lstStyle/>
          <a:p>
            <a:pPr eaLnBrk="1" hangingPunct="1"/>
            <a:endParaRPr lang="fr-FR" altLang="fr-FR">
              <a:solidFill>
                <a:srgbClr val="0A1E47"/>
              </a:solidFill>
              <a:latin typeface="DIN" pitchFamily="2" charset="0"/>
            </a:endParaRPr>
          </a:p>
          <a:p>
            <a:pPr lvl="1" eaLnBrk="1" hangingPunct="1"/>
            <a:endParaRPr lang="fr-FR" altLang="fr-FR">
              <a:solidFill>
                <a:srgbClr val="0A1E47"/>
              </a:solidFill>
              <a:latin typeface="DIN" pitchFamily="2" charset="0"/>
            </a:endParaRPr>
          </a:p>
          <a:p>
            <a:pPr lvl="1" eaLnBrk="1" hangingPunct="1"/>
            <a:r>
              <a:rPr lang="fr-FR" altLang="fr-FR" sz="2400">
                <a:solidFill>
                  <a:srgbClr val="0A1E47"/>
                </a:solidFill>
                <a:latin typeface="DIN" pitchFamily="2" charset="0"/>
              </a:rPr>
              <a:t>A partir de 23 000 €, signature d’une convention entre co-contractants</a:t>
            </a:r>
          </a:p>
          <a:p>
            <a:pPr lvl="1" eaLnBrk="1" hangingPunct="1"/>
            <a:r>
              <a:rPr lang="fr-FR" altLang="fr-FR" sz="2400">
                <a:solidFill>
                  <a:srgbClr val="0A1E47"/>
                </a:solidFill>
                <a:latin typeface="DIN" pitchFamily="2" charset="0"/>
              </a:rPr>
              <a:t>Seuil légal pour Commissariat aux comptes 153 000 € de subvention</a:t>
            </a:r>
          </a:p>
          <a:p>
            <a:pPr lvl="1" eaLnBrk="1" hangingPunct="1"/>
            <a:r>
              <a:rPr lang="fr-FR" altLang="fr-FR" sz="2400">
                <a:solidFill>
                  <a:srgbClr val="0A1E47"/>
                </a:solidFill>
                <a:latin typeface="DIN" pitchFamily="2" charset="0"/>
              </a:rPr>
              <a:t>Comptabilité d’engagement ? Gage de transparence avec les financeurs</a:t>
            </a:r>
          </a:p>
          <a:p>
            <a:pPr lvl="1" eaLnBrk="1" hangingPunct="1"/>
            <a:r>
              <a:rPr lang="fr-FR" altLang="fr-FR" sz="2400">
                <a:solidFill>
                  <a:srgbClr val="0A1E47"/>
                </a:solidFill>
                <a:latin typeface="DIN" pitchFamily="2" charset="0"/>
              </a:rPr>
              <a:t>Subvention révisable (principe récent qui peut mettre l’association en difficulté)</a:t>
            </a:r>
          </a:p>
          <a:p>
            <a:pPr lvl="1" eaLnBrk="1" hangingPunct="1"/>
            <a:endParaRPr lang="fr-FR" altLang="fr-FR">
              <a:latin typeface="DIN" pitchFamily="2"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Espace réservé du contenu 3">
            <a:extLst>
              <a:ext uri="{FF2B5EF4-FFF2-40B4-BE49-F238E27FC236}">
                <a16:creationId xmlns:a16="http://schemas.microsoft.com/office/drawing/2014/main" id="{CB2BF697-7AE6-5B88-1910-EDD8E856B5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700213"/>
            <a:ext cx="8262938" cy="451167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re 1">
            <a:extLst>
              <a:ext uri="{FF2B5EF4-FFF2-40B4-BE49-F238E27FC236}">
                <a16:creationId xmlns:a16="http://schemas.microsoft.com/office/drawing/2014/main" id="{274E2BE2-F65C-6765-CF97-425008A87423}"/>
              </a:ext>
            </a:extLst>
          </p:cNvPr>
          <p:cNvSpPr>
            <a:spLocks noGrp="1" noChangeArrowheads="1"/>
          </p:cNvSpPr>
          <p:nvPr>
            <p:ph type="title"/>
          </p:nvPr>
        </p:nvSpPr>
        <p:spPr>
          <a:xfrm>
            <a:off x="3419475" y="3068638"/>
            <a:ext cx="4438650" cy="1143000"/>
          </a:xfrm>
        </p:spPr>
        <p:txBody>
          <a:bodyPr/>
          <a:lstStyle/>
          <a:p>
            <a:pPr eaLnBrk="1" hangingPunct="1"/>
            <a:r>
              <a:rPr lang="fr-FR" altLang="fr-FR">
                <a:latin typeface="DIN" pitchFamily="2" charset="0"/>
              </a:rPr>
              <a:t>Questions et échanges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a:extLst>
              <a:ext uri="{FF2B5EF4-FFF2-40B4-BE49-F238E27FC236}">
                <a16:creationId xmlns:a16="http://schemas.microsoft.com/office/drawing/2014/main" id="{9B7D486C-DD95-D6C9-F74F-60E3FDC9A3BB}"/>
              </a:ext>
            </a:extLst>
          </p:cNvPr>
          <p:cNvSpPr>
            <a:spLocks noGrp="1" noChangeArrowheads="1"/>
          </p:cNvSpPr>
          <p:nvPr>
            <p:ph type="title"/>
          </p:nvPr>
        </p:nvSpPr>
        <p:spPr>
          <a:xfrm>
            <a:off x="1944688" y="623888"/>
            <a:ext cx="6589712" cy="1281112"/>
          </a:xfrm>
        </p:spPr>
        <p:txBody>
          <a:bodyPr/>
          <a:lstStyle/>
          <a:p>
            <a:pPr eaLnBrk="1" hangingPunct="1"/>
            <a:r>
              <a:rPr lang="fr-FR" altLang="fr-FR">
                <a:latin typeface="DIN" pitchFamily="2" charset="0"/>
              </a:rPr>
              <a:t>Programme</a:t>
            </a:r>
          </a:p>
        </p:txBody>
      </p:sp>
      <p:sp>
        <p:nvSpPr>
          <p:cNvPr id="8195" name="Espace réservé du contenu 2">
            <a:extLst>
              <a:ext uri="{FF2B5EF4-FFF2-40B4-BE49-F238E27FC236}">
                <a16:creationId xmlns:a16="http://schemas.microsoft.com/office/drawing/2014/main" id="{CC9DC1C5-08CC-8505-DDF8-5D3A124DC3C4}"/>
              </a:ext>
            </a:extLst>
          </p:cNvPr>
          <p:cNvSpPr>
            <a:spLocks noGrp="1"/>
          </p:cNvSpPr>
          <p:nvPr>
            <p:ph idx="1"/>
          </p:nvPr>
        </p:nvSpPr>
        <p:spPr>
          <a:xfrm>
            <a:off x="0" y="1708150"/>
            <a:ext cx="9144000" cy="4525963"/>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fr-FR" altLang="fr-FR" sz="2800" dirty="0">
                <a:solidFill>
                  <a:schemeClr val="tx1">
                    <a:lumMod val="75000"/>
                    <a:lumOff val="25000"/>
                  </a:schemeClr>
                </a:solidFill>
                <a:latin typeface="DIN" pitchFamily="50" charset="0"/>
              </a:rPr>
              <a:t>1/ Quel mix économique pour mon association ?</a:t>
            </a:r>
          </a:p>
          <a:p>
            <a:pPr marL="0" indent="0" eaLnBrk="1" fontAlgn="auto" hangingPunct="1">
              <a:spcAft>
                <a:spcPts val="0"/>
              </a:spcAft>
              <a:buFont typeface="Arial" panose="020B0604020202020204" pitchFamily="34" charset="0"/>
              <a:buNone/>
              <a:defRPr/>
            </a:pPr>
            <a:endParaRPr lang="fr-FR" altLang="fr-FR" sz="2400" dirty="0">
              <a:solidFill>
                <a:schemeClr val="tx1">
                  <a:lumMod val="75000"/>
                  <a:lumOff val="25000"/>
                </a:schemeClr>
              </a:solidFill>
              <a:latin typeface="DIN" pitchFamily="50" charset="0"/>
            </a:endParaRPr>
          </a:p>
          <a:p>
            <a:pPr marL="0" indent="0" eaLnBrk="1" fontAlgn="auto" hangingPunct="1">
              <a:spcAft>
                <a:spcPts val="0"/>
              </a:spcAft>
              <a:buFont typeface="Arial" panose="020B0604020202020204" pitchFamily="34" charset="0"/>
              <a:buNone/>
              <a:defRPr/>
            </a:pPr>
            <a:r>
              <a:rPr lang="fr-FR" altLang="fr-FR" sz="2800" dirty="0">
                <a:solidFill>
                  <a:schemeClr val="tx1">
                    <a:lumMod val="75000"/>
                    <a:lumOff val="25000"/>
                  </a:schemeClr>
                </a:solidFill>
                <a:latin typeface="DIN" pitchFamily="50" charset="0"/>
              </a:rPr>
              <a:t>2/ Les ressources privées : le sponsoring et le mécénat</a:t>
            </a:r>
          </a:p>
          <a:p>
            <a:pPr marL="0" indent="0" eaLnBrk="1" fontAlgn="auto" hangingPunct="1">
              <a:spcAft>
                <a:spcPts val="0"/>
              </a:spcAft>
              <a:buFont typeface="Arial" panose="020B0604020202020204" pitchFamily="34" charset="0"/>
              <a:buNone/>
              <a:defRPr/>
            </a:pPr>
            <a:endParaRPr lang="fr-FR" altLang="fr-FR" sz="2800" dirty="0">
              <a:solidFill>
                <a:schemeClr val="tx1">
                  <a:lumMod val="75000"/>
                  <a:lumOff val="25000"/>
                </a:schemeClr>
              </a:solidFill>
              <a:latin typeface="DIN" pitchFamily="50" charset="0"/>
            </a:endParaRPr>
          </a:p>
          <a:p>
            <a:pPr marL="0" indent="0" eaLnBrk="1" fontAlgn="auto" hangingPunct="1">
              <a:spcAft>
                <a:spcPts val="0"/>
              </a:spcAft>
              <a:buFont typeface="Arial" panose="020B0604020202020204" pitchFamily="34" charset="0"/>
              <a:buNone/>
              <a:defRPr/>
            </a:pPr>
            <a:r>
              <a:rPr lang="fr-FR" altLang="fr-FR" sz="2800" dirty="0">
                <a:solidFill>
                  <a:schemeClr val="tx1">
                    <a:lumMod val="75000"/>
                    <a:lumOff val="25000"/>
                  </a:schemeClr>
                </a:solidFill>
                <a:latin typeface="DIN" pitchFamily="50" charset="0"/>
              </a:rPr>
              <a:t>3/ Les fondations et fonds de dotation</a:t>
            </a:r>
          </a:p>
          <a:p>
            <a:pPr marL="0" indent="0" eaLnBrk="1" fontAlgn="auto" hangingPunct="1">
              <a:spcAft>
                <a:spcPts val="0"/>
              </a:spcAft>
              <a:buFont typeface="Arial" panose="020B0604020202020204" pitchFamily="34" charset="0"/>
              <a:buNone/>
              <a:defRPr/>
            </a:pPr>
            <a:endParaRPr lang="fr-FR" altLang="fr-FR" sz="2800" dirty="0">
              <a:solidFill>
                <a:schemeClr val="tx1">
                  <a:lumMod val="75000"/>
                  <a:lumOff val="25000"/>
                </a:schemeClr>
              </a:solidFill>
              <a:latin typeface="DIN" pitchFamily="50" charset="0"/>
            </a:endParaRPr>
          </a:p>
          <a:p>
            <a:pPr marL="0" indent="0" eaLnBrk="1" fontAlgn="auto" hangingPunct="1">
              <a:spcAft>
                <a:spcPts val="0"/>
              </a:spcAft>
              <a:buFont typeface="Arial" panose="020B0604020202020204" pitchFamily="34" charset="0"/>
              <a:buNone/>
              <a:defRPr/>
            </a:pPr>
            <a:r>
              <a:rPr lang="fr-FR" altLang="fr-FR" sz="2800" dirty="0">
                <a:solidFill>
                  <a:schemeClr val="tx1">
                    <a:lumMod val="75000"/>
                    <a:lumOff val="25000"/>
                  </a:schemeClr>
                </a:solidFill>
                <a:latin typeface="DIN" pitchFamily="50" charset="0"/>
              </a:rPr>
              <a:t>4/ Les financements publics</a:t>
            </a:r>
          </a:p>
          <a:p>
            <a:pPr marL="0" indent="0" eaLnBrk="1" fontAlgn="auto" hangingPunct="1">
              <a:spcAft>
                <a:spcPts val="0"/>
              </a:spcAft>
              <a:buFont typeface="Arial" panose="020B0604020202020204" pitchFamily="34" charset="0"/>
              <a:buNone/>
              <a:defRPr/>
            </a:pPr>
            <a:endParaRPr lang="fr-FR" altLang="fr-FR" sz="2800" dirty="0">
              <a:solidFill>
                <a:schemeClr val="tx1">
                  <a:lumMod val="75000"/>
                  <a:lumOff val="25000"/>
                </a:schemeClr>
              </a:solidFill>
              <a:latin typeface="DIN" pitchFamily="50" charset="0"/>
            </a:endParaRPr>
          </a:p>
          <a:p>
            <a:pPr marL="0" indent="0" eaLnBrk="1" fontAlgn="auto" hangingPunct="1">
              <a:spcAft>
                <a:spcPts val="0"/>
              </a:spcAft>
              <a:buFont typeface="Arial" panose="020B0604020202020204" pitchFamily="34" charset="0"/>
              <a:buNone/>
              <a:defRPr/>
            </a:pPr>
            <a:r>
              <a:rPr lang="fr-FR" altLang="fr-FR" sz="2800" dirty="0">
                <a:solidFill>
                  <a:schemeClr val="tx1">
                    <a:lumMod val="75000"/>
                    <a:lumOff val="25000"/>
                  </a:schemeClr>
                </a:solidFill>
                <a:latin typeface="DIN" pitchFamily="50" charset="0"/>
              </a:rPr>
              <a:t>5/ Questions et échanges</a:t>
            </a:r>
          </a:p>
          <a:p>
            <a:pPr marL="0" indent="0" eaLnBrk="1" fontAlgn="auto" hangingPunct="1">
              <a:spcAft>
                <a:spcPts val="0"/>
              </a:spcAft>
              <a:buFont typeface="Arial" panose="020B0604020202020204" pitchFamily="34" charset="0"/>
              <a:buNone/>
              <a:defRPr/>
            </a:pPr>
            <a:endParaRPr lang="fr-FR" altLang="fr-FR" dirty="0">
              <a:solidFill>
                <a:schemeClr val="tx1">
                  <a:lumMod val="75000"/>
                  <a:lumOff val="25000"/>
                </a:schemeClr>
              </a:solidFill>
              <a:latin typeface="DIN" pitchFamily="50"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10E801B2-9401-816A-ACBB-A6BB0138E011}"/>
              </a:ext>
            </a:extLst>
          </p:cNvPr>
          <p:cNvSpPr>
            <a:spLocks noGrp="1"/>
          </p:cNvSpPr>
          <p:nvPr>
            <p:ph type="title"/>
          </p:nvPr>
        </p:nvSpPr>
        <p:spPr>
          <a:xfrm>
            <a:off x="422275" y="2857500"/>
            <a:ext cx="8229600" cy="1143000"/>
          </a:xfrm>
        </p:spPr>
        <p:txBody>
          <a:bodyPr rtlCol="0">
            <a:normAutofit fontScale="90000"/>
          </a:bodyPr>
          <a:lstStyle/>
          <a:p>
            <a:pPr eaLnBrk="1" fontAlgn="auto" hangingPunct="1">
              <a:spcAft>
                <a:spcPts val="0"/>
              </a:spcAft>
              <a:defRPr/>
            </a:pPr>
            <a:r>
              <a:rPr lang="fr-FR" altLang="fr-FR">
                <a:solidFill>
                  <a:schemeClr val="tx1">
                    <a:lumMod val="85000"/>
                    <a:lumOff val="15000"/>
                  </a:schemeClr>
                </a:solidFill>
                <a:latin typeface="DIN" pitchFamily="50" charset="0"/>
              </a:rPr>
              <a:t>Quel mix économique pour mon association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a:extLst>
              <a:ext uri="{FF2B5EF4-FFF2-40B4-BE49-F238E27FC236}">
                <a16:creationId xmlns:a16="http://schemas.microsoft.com/office/drawing/2014/main" id="{4C2B231B-1EF0-F8CE-9C49-95D5A327EA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98450"/>
            <a:ext cx="4524375" cy="5976938"/>
          </a:xfrm>
          <a:noFill/>
        </p:spPr>
      </p:pic>
      <p:sp>
        <p:nvSpPr>
          <p:cNvPr id="6" name="ZoneTexte 3">
            <a:extLst>
              <a:ext uri="{FF2B5EF4-FFF2-40B4-BE49-F238E27FC236}">
                <a16:creationId xmlns:a16="http://schemas.microsoft.com/office/drawing/2014/main" id="{F44644D3-D924-283B-9386-6520F73FA858}"/>
              </a:ext>
            </a:extLst>
          </p:cNvPr>
          <p:cNvSpPr txBox="1">
            <a:spLocks noChangeArrowheads="1"/>
          </p:cNvSpPr>
          <p:nvPr/>
        </p:nvSpPr>
        <p:spPr bwMode="auto">
          <a:xfrm>
            <a:off x="5773738" y="1003300"/>
            <a:ext cx="36718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59690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fr-FR" altLang="fr-FR">
                <a:solidFill>
                  <a:srgbClr val="0A1E47"/>
                </a:solidFill>
                <a:latin typeface="Calibri" panose="020F0502020204030204" pitchFamily="34" charset="0"/>
              </a:rPr>
              <a:t>Comptes 70 : ventes</a:t>
            </a:r>
          </a:p>
          <a:p>
            <a:pPr lvl="1" eaLnBrk="1" hangingPunct="1">
              <a:spcBef>
                <a:spcPct val="0"/>
              </a:spcBef>
              <a:buClrTx/>
              <a:buFontTx/>
              <a:buNone/>
            </a:pPr>
            <a:r>
              <a:rPr lang="fr-FR" altLang="fr-FR" sz="1800">
                <a:solidFill>
                  <a:srgbClr val="0A1E47"/>
                </a:solidFill>
                <a:latin typeface="Calibri" panose="020F0502020204030204" pitchFamily="34" charset="0"/>
              </a:rPr>
              <a:t>Sponsoring / Publicité</a:t>
            </a:r>
          </a:p>
          <a:p>
            <a:pPr lvl="1" eaLnBrk="1" hangingPunct="1">
              <a:spcBef>
                <a:spcPct val="0"/>
              </a:spcBef>
              <a:buClrTx/>
              <a:buFontTx/>
              <a:buNone/>
            </a:pPr>
            <a:r>
              <a:rPr lang="fr-FR" altLang="fr-FR" sz="1800">
                <a:solidFill>
                  <a:srgbClr val="0A1E47"/>
                </a:solidFill>
                <a:latin typeface="Calibri" panose="020F0502020204030204" pitchFamily="34" charset="0"/>
              </a:rPr>
              <a:t>Prestations / Marchandises</a:t>
            </a:r>
          </a:p>
          <a:p>
            <a:pPr lvl="1" eaLnBrk="1" hangingPunct="1">
              <a:spcBef>
                <a:spcPct val="0"/>
              </a:spcBef>
              <a:buClrTx/>
              <a:buFontTx/>
              <a:buNone/>
            </a:pPr>
            <a:r>
              <a:rPr lang="fr-FR" altLang="fr-FR" sz="1800">
                <a:solidFill>
                  <a:srgbClr val="0A1E47"/>
                </a:solidFill>
                <a:latin typeface="Calibri" panose="020F0502020204030204" pitchFamily="34" charset="0"/>
              </a:rPr>
              <a:t>Évènements / Spectacles</a:t>
            </a:r>
          </a:p>
          <a:p>
            <a:pPr lvl="1" eaLnBrk="1" hangingPunct="1">
              <a:spcBef>
                <a:spcPct val="0"/>
              </a:spcBef>
              <a:buClrTx/>
              <a:buFontTx/>
              <a:buNone/>
            </a:pPr>
            <a:endParaRPr lang="fr-FR" altLang="fr-FR" sz="1800">
              <a:solidFill>
                <a:srgbClr val="0A1E47"/>
              </a:solidFill>
              <a:latin typeface="Calibri" panose="020F0502020204030204" pitchFamily="34" charset="0"/>
            </a:endParaRPr>
          </a:p>
          <a:p>
            <a:pPr eaLnBrk="1" hangingPunct="1">
              <a:spcBef>
                <a:spcPct val="0"/>
              </a:spcBef>
              <a:buClrTx/>
              <a:buFontTx/>
              <a:buNone/>
            </a:pPr>
            <a:r>
              <a:rPr lang="fr-FR" altLang="fr-FR">
                <a:solidFill>
                  <a:srgbClr val="0A1E47"/>
                </a:solidFill>
                <a:latin typeface="Calibri" panose="020F0502020204030204" pitchFamily="34" charset="0"/>
              </a:rPr>
              <a:t>Comptes 74 : subventions</a:t>
            </a:r>
          </a:p>
          <a:p>
            <a:pPr lvl="1" eaLnBrk="1" hangingPunct="1">
              <a:spcBef>
                <a:spcPct val="0"/>
              </a:spcBef>
              <a:buClrTx/>
              <a:buFontTx/>
              <a:buNone/>
            </a:pPr>
            <a:r>
              <a:rPr lang="fr-FR" altLang="fr-FR" sz="1800">
                <a:solidFill>
                  <a:srgbClr val="0A1E47"/>
                </a:solidFill>
                <a:latin typeface="Calibri" panose="020F0502020204030204" pitchFamily="34" charset="0"/>
              </a:rPr>
              <a:t>Emploi</a:t>
            </a:r>
          </a:p>
          <a:p>
            <a:pPr lvl="1" eaLnBrk="1" hangingPunct="1">
              <a:spcBef>
                <a:spcPct val="0"/>
              </a:spcBef>
              <a:buClrTx/>
              <a:buFontTx/>
              <a:buNone/>
            </a:pPr>
            <a:r>
              <a:rPr lang="fr-FR" altLang="fr-FR" sz="1800">
                <a:solidFill>
                  <a:srgbClr val="0A1E47"/>
                </a:solidFill>
                <a:latin typeface="Calibri" panose="020F0502020204030204" pitchFamily="34" charset="0"/>
              </a:rPr>
              <a:t>Activités</a:t>
            </a:r>
          </a:p>
          <a:p>
            <a:pPr lvl="1" eaLnBrk="1" hangingPunct="1">
              <a:spcBef>
                <a:spcPct val="0"/>
              </a:spcBef>
              <a:buClrTx/>
              <a:buFontTx/>
              <a:buNone/>
            </a:pPr>
            <a:endParaRPr lang="fr-FR" altLang="fr-FR" sz="1800">
              <a:solidFill>
                <a:srgbClr val="0A1E47"/>
              </a:solidFill>
              <a:latin typeface="Calibri" panose="020F0502020204030204" pitchFamily="34" charset="0"/>
            </a:endParaRPr>
          </a:p>
          <a:p>
            <a:pPr eaLnBrk="1" hangingPunct="1">
              <a:spcBef>
                <a:spcPct val="0"/>
              </a:spcBef>
              <a:buClrTx/>
              <a:buFontTx/>
              <a:buNone/>
            </a:pPr>
            <a:r>
              <a:rPr lang="fr-FR" altLang="fr-FR">
                <a:solidFill>
                  <a:srgbClr val="0A1E47"/>
                </a:solidFill>
                <a:latin typeface="Calibri" panose="020F0502020204030204" pitchFamily="34" charset="0"/>
              </a:rPr>
              <a:t>Comptes 75 : participations </a:t>
            </a:r>
          </a:p>
          <a:p>
            <a:pPr lvl="1" eaLnBrk="1" hangingPunct="1">
              <a:spcBef>
                <a:spcPct val="0"/>
              </a:spcBef>
              <a:buClrTx/>
              <a:buFontTx/>
              <a:buNone/>
            </a:pPr>
            <a:r>
              <a:rPr lang="fr-FR" altLang="fr-FR" sz="1800">
                <a:solidFill>
                  <a:srgbClr val="0A1E47"/>
                </a:solidFill>
                <a:latin typeface="Calibri" panose="020F0502020204030204" pitchFamily="34" charset="0"/>
              </a:rPr>
              <a:t>Cotisations / Adhésions</a:t>
            </a:r>
          </a:p>
          <a:p>
            <a:pPr lvl="1" eaLnBrk="1" hangingPunct="1">
              <a:spcBef>
                <a:spcPct val="0"/>
              </a:spcBef>
              <a:buClrTx/>
              <a:buFontTx/>
              <a:buNone/>
            </a:pPr>
            <a:r>
              <a:rPr lang="fr-FR" altLang="fr-FR" sz="1800">
                <a:solidFill>
                  <a:srgbClr val="0A1E47"/>
                </a:solidFill>
                <a:latin typeface="Calibri" panose="020F0502020204030204" pitchFamily="34" charset="0"/>
              </a:rPr>
              <a:t>Participations</a:t>
            </a:r>
          </a:p>
          <a:p>
            <a:pPr lvl="1" eaLnBrk="1" hangingPunct="1">
              <a:spcBef>
                <a:spcPct val="0"/>
              </a:spcBef>
              <a:buClrTx/>
              <a:buFontTx/>
              <a:buNone/>
            </a:pPr>
            <a:r>
              <a:rPr lang="fr-FR" altLang="fr-FR" sz="1800">
                <a:solidFill>
                  <a:srgbClr val="0A1E47"/>
                </a:solidFill>
                <a:latin typeface="Calibri" panose="020F0502020204030204" pitchFamily="34" charset="0"/>
              </a:rPr>
              <a:t>Mécénat Entreprises / Particuliers</a:t>
            </a:r>
          </a:p>
          <a:p>
            <a:pPr eaLnBrk="1" hangingPunct="1">
              <a:spcBef>
                <a:spcPct val="0"/>
              </a:spcBef>
              <a:buClrTx/>
              <a:buFontTx/>
              <a:buNone/>
            </a:pPr>
            <a:endParaRPr lang="fr-FR" altLang="fr-FR">
              <a:solidFill>
                <a:srgbClr val="0A1E47"/>
              </a:solidFill>
              <a:latin typeface="Calibri" panose="020F0502020204030204" pitchFamily="34" charset="0"/>
            </a:endParaRPr>
          </a:p>
          <a:p>
            <a:pPr eaLnBrk="1" hangingPunct="1">
              <a:spcBef>
                <a:spcPct val="0"/>
              </a:spcBef>
              <a:buClrTx/>
              <a:buFontTx/>
              <a:buNone/>
            </a:pPr>
            <a:r>
              <a:rPr lang="fr-FR" altLang="fr-FR">
                <a:solidFill>
                  <a:srgbClr val="0A1E47"/>
                </a:solidFill>
                <a:latin typeface="Calibri" panose="020F0502020204030204" pitchFamily="34" charset="0"/>
              </a:rPr>
              <a:t>Les contributions volontaires</a:t>
            </a:r>
          </a:p>
        </p:txBody>
      </p:sp>
      <p:cxnSp>
        <p:nvCxnSpPr>
          <p:cNvPr id="7" name="Connecteur droit avec flèche 6">
            <a:extLst>
              <a:ext uri="{FF2B5EF4-FFF2-40B4-BE49-F238E27FC236}">
                <a16:creationId xmlns:a16="http://schemas.microsoft.com/office/drawing/2014/main" id="{AC9EA33B-07E3-3C22-AB37-E87F97912261}"/>
              </a:ext>
            </a:extLst>
          </p:cNvPr>
          <p:cNvCxnSpPr>
            <a:cxnSpLocks/>
          </p:cNvCxnSpPr>
          <p:nvPr/>
        </p:nvCxnSpPr>
        <p:spPr>
          <a:xfrm>
            <a:off x="3492500" y="1052513"/>
            <a:ext cx="2306638" cy="396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274FFA74-8E89-1D42-2067-6744D51B87FE}"/>
              </a:ext>
            </a:extLst>
          </p:cNvPr>
          <p:cNvCxnSpPr>
            <a:cxnSpLocks/>
          </p:cNvCxnSpPr>
          <p:nvPr/>
        </p:nvCxnSpPr>
        <p:spPr>
          <a:xfrm>
            <a:off x="3590925" y="1416050"/>
            <a:ext cx="2349500" cy="10985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EA1D11DE-90C8-A53B-51CC-C517EFADF552}"/>
              </a:ext>
            </a:extLst>
          </p:cNvPr>
          <p:cNvCxnSpPr>
            <a:cxnSpLocks/>
          </p:cNvCxnSpPr>
          <p:nvPr/>
        </p:nvCxnSpPr>
        <p:spPr>
          <a:xfrm flipV="1">
            <a:off x="3644900" y="3638550"/>
            <a:ext cx="2295525" cy="10144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496DD1B-20DB-063B-3985-4262EEF04475}"/>
              </a:ext>
            </a:extLst>
          </p:cNvPr>
          <p:cNvCxnSpPr>
            <a:cxnSpLocks/>
          </p:cNvCxnSpPr>
          <p:nvPr/>
        </p:nvCxnSpPr>
        <p:spPr>
          <a:xfrm flipV="1">
            <a:off x="3851275" y="5300663"/>
            <a:ext cx="1947863"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12" end="12"/>
                                            </p:txEl>
                                          </p:spTgt>
                                        </p:tgtEl>
                                        <p:attrNameLst>
                                          <p:attrName>style.visibility</p:attrName>
                                        </p:attrNameLst>
                                      </p:cBhvr>
                                      <p:to>
                                        <p:strVal val="visible"/>
                                      </p:to>
                                    </p:set>
                                  </p:childTnLst>
                                </p:cTn>
                              </p:par>
                            </p:childTnLst>
                          </p:cTn>
                        </p:par>
                        <p:par>
                          <p:cTn id="36" fill="hold" nodeType="afterGroup">
                            <p:stCondLst>
                              <p:cond delay="0"/>
                            </p:stCondLst>
                            <p:childTnLst>
                              <p:par>
                                <p:cTn id="37" presetID="1" presetClass="entr" presetSubtype="0" fill="hold" nodeType="after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25"/>
  <p:tag name="ARS_SLIDE_PARTICIPANTNUM_MEN" val="25"/>
  <p:tag name="ARS_SLIDE_SUBMITNUM_MEN" val="0"/>
  <p:tag name="ARS_SLIDE_PARTICIPANTNUM" val="25"/>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25"/>
  <p:tag name="ARS_SLIDE_PARTICIPANTNUM_MEN" val="25"/>
  <p:tag name="ARS_SLIDE_SUBMITNUM_MEN" val="0"/>
  <p:tag name="ARS_SLIDE_PARTICIPANTNUM" val="25"/>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25"/>
  <p:tag name="ARS_SLIDE_PARTICIPANTNUM_MEN" val="25"/>
  <p:tag name="ARS_SLIDE_SUBMITNUM_MEN" val="0"/>
  <p:tag name="ARS_SLIDE_PARTICIPANTNUM" val="25"/>
  <p:tag name="ARS_SLIDE_SUBMITNUM" val="0"/>
  <p:tag name="ARS_SLIDE_CORRECTNUM" val="0"/>
  <p:tag name="ARS_SLIDE_VOTEMEAN" val="0"/>
</p:tagLst>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360</TotalTime>
  <Words>4165</Words>
  <Application>Microsoft Macintosh PowerPoint</Application>
  <PresentationFormat>Affichage à l'écran (4:3)</PresentationFormat>
  <Paragraphs>520</Paragraphs>
  <Slides>66</Slides>
  <Notes>22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66</vt:i4>
      </vt:variant>
    </vt:vector>
  </HeadingPairs>
  <TitlesOfParts>
    <vt:vector size="78" baseType="lpstr">
      <vt:lpstr>Arial</vt:lpstr>
      <vt:lpstr>Avenir Book</vt:lpstr>
      <vt:lpstr>Calibri</vt:lpstr>
      <vt:lpstr>Century Gothic</vt:lpstr>
      <vt:lpstr>DIN</vt:lpstr>
      <vt:lpstr>Roboto</vt:lpstr>
      <vt:lpstr>Symbol</vt:lpstr>
      <vt:lpstr>Times New Roman</vt:lpstr>
      <vt:lpstr>Verdana</vt:lpstr>
      <vt:lpstr>Wingdings</vt:lpstr>
      <vt:lpstr>Wingdings 3</vt:lpstr>
      <vt:lpstr>Brin</vt:lpstr>
      <vt:lpstr>Les différentes sources de financement de  mon association</vt:lpstr>
      <vt:lpstr>Présentation PowerPoint</vt:lpstr>
      <vt:lpstr>Présentation PowerPoint</vt:lpstr>
      <vt:lpstr>Présentation PowerPoint</vt:lpstr>
      <vt:lpstr>   La pérennisation des activités de son association passe par une bonne connaissance de l’ensemble des sources de financement mobilisable.  Du mécénat aux fonds publics en passant par les cotisations, cette soirée vous est proposée pour (re)découvrir l’ensemble des possibilités de financements publics et/ou privés.</vt:lpstr>
      <vt:lpstr>Quelques idées reçues !</vt:lpstr>
      <vt:lpstr>Programme</vt:lpstr>
      <vt:lpstr>Quel mix économique pour mon association ?</vt:lpstr>
      <vt:lpstr>Présentation PowerPoint</vt:lpstr>
      <vt:lpstr>Regard budgétaire</vt:lpstr>
      <vt:lpstr>Regard budgétaire : les activités lucratives</vt:lpstr>
      <vt:lpstr>Regard budgétaire : les activités lucratives</vt:lpstr>
      <vt:lpstr>Les ressources privés : le sponsoring et le mécénat</vt:lpstr>
      <vt:lpstr>Définitions</vt:lpstr>
      <vt:lpstr>Définitions</vt:lpstr>
      <vt:lpstr>Le Mécénat d’entreprise </vt:lpstr>
      <vt:lpstr>En quoi le mécénat peut intéresser les entreprises ? </vt:lpstr>
      <vt:lpstr>Pour quelles associations sportives ? </vt:lpstr>
      <vt:lpstr>Pour quelles entreprises ?</vt:lpstr>
      <vt:lpstr>Comment ça marche ? </vt:lpstr>
      <vt:lpstr>Présentation PowerPoint</vt:lpstr>
      <vt:lpstr>Présentation PowerPoint</vt:lpstr>
      <vt:lpstr>Comment ça marche ?</vt:lpstr>
      <vt:lpstr>L’exemple de l’administration fiscale</vt:lpstr>
      <vt:lpstr>La « règle » des 25% ou du rapport de 1 pour 4  </vt:lpstr>
      <vt:lpstr>Exemple :   </vt:lpstr>
      <vt:lpstr>Attention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fondations et fonds de dotation</vt:lpstr>
      <vt:lpstr>La Fondation :  Une fondation est une personne morale de droit privé à but non lucratif créée par un ou plusieurs donateurs, eux-mêmes pouvant être des personnes physiques ou morales, pour accomplir une œuvre d'intérêt général. Les fondations sont rattachées à la famille des structures composant l'économie sociale.</vt:lpstr>
      <vt:lpstr>Le fonds de dotation :  En France, le fonds de dotation est une forme juridique issue de la  loi de modernisation de l’économie (loi no 2008-776 du 4 août 2008) conçue avec la vocation de concilier la popularité des associations et le prestige des fondations.   Les fonds de dotation sont créés par simple déclaration et dépôt des statuts à la préfecture. </vt:lpstr>
      <vt:lpstr>Présentation PowerPoint</vt:lpstr>
      <vt:lpstr>Présentation PowerPoint</vt:lpstr>
      <vt:lpstr>Autres exemples de fondation</vt:lpstr>
      <vt:lpstr>Présentation PowerPoint</vt:lpstr>
      <vt:lpstr>Présentation PowerPoint</vt:lpstr>
      <vt:lpstr>Présentation PowerPoint</vt:lpstr>
      <vt:lpstr>Présentation PowerPoint</vt:lpstr>
      <vt:lpstr>Les financements publics locaux, régionaux et  nationaux</vt:lpstr>
      <vt:lpstr> Définition</vt:lpstr>
      <vt:lpstr>Les différents types d’acteurs publics </vt:lpstr>
      <vt:lpstr>Présentation PowerPoint</vt:lpstr>
      <vt:lpstr>Coup de pouce sorégie 2023</vt:lpstr>
      <vt:lpstr>Coup de pouce Sorégie 2023</vt:lpstr>
      <vt:lpstr>Présentation PowerPoint</vt:lpstr>
      <vt:lpstr>Présentation PowerPoint</vt:lpstr>
      <vt:lpstr>Présentation PowerPoint</vt:lpstr>
      <vt:lpstr>Présentation PowerPoint</vt:lpstr>
      <vt:lpstr>Présentation PowerPoint</vt:lpstr>
      <vt:lpstr>Présentation PowerPoint</vt:lpstr>
      <vt:lpstr>Zoom sur les aides à l’emploi :  </vt:lpstr>
      <vt:lpstr>Quelques points de vigilance :  </vt:lpstr>
      <vt:lpstr>Présentation PowerPoint</vt:lpstr>
      <vt:lpstr>Questions et échanges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Gaëlle</dc:creator>
  <cp:lastModifiedBy>Sébastien CHAUVET</cp:lastModifiedBy>
  <cp:revision>147</cp:revision>
  <cp:lastPrinted>2018-03-09T11:21:55Z</cp:lastPrinted>
  <dcterms:created xsi:type="dcterms:W3CDTF">2010-12-02T11:19:39Z</dcterms:created>
  <dcterms:modified xsi:type="dcterms:W3CDTF">2023-01-20T09:00:34Z</dcterms:modified>
</cp:coreProperties>
</file>